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63" r:id="rId4"/>
    <p:sldId id="257" r:id="rId5"/>
    <p:sldId id="264" r:id="rId6"/>
    <p:sldId id="267" r:id="rId7"/>
    <p:sldId id="304" r:id="rId8"/>
    <p:sldId id="258" r:id="rId9"/>
    <p:sldId id="285" r:id="rId10"/>
    <p:sldId id="266" r:id="rId11"/>
    <p:sldId id="299" r:id="rId13"/>
    <p:sldId id="269" r:id="rId14"/>
    <p:sldId id="274" r:id="rId15"/>
    <p:sldId id="273" r:id="rId16"/>
    <p:sldId id="276" r:id="rId17"/>
    <p:sldId id="278" r:id="rId18"/>
    <p:sldId id="279" r:id="rId19"/>
    <p:sldId id="286" r:id="rId20"/>
    <p:sldId id="300" r:id="rId21"/>
    <p:sldId id="275" r:id="rId22"/>
    <p:sldId id="280" r:id="rId23"/>
    <p:sldId id="281" r:id="rId24"/>
    <p:sldId id="282" r:id="rId25"/>
    <p:sldId id="301" r:id="rId26"/>
    <p:sldId id="30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-62" y="-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21123" y="1366314"/>
            <a:ext cx="7772400" cy="1470025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古代中国的经济政策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5615" y="2919045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人民版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历史（必修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848708" y="3701562"/>
            <a:ext cx="7728438" cy="5275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430107" y="440787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王琳</a:t>
            </a:r>
            <a:endParaRPr lang="zh-CN" altLang="en-US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58727" r="19305" b="33923"/>
          <a:stretch>
            <a:fillRect/>
          </a:stretch>
        </p:blipFill>
        <p:spPr>
          <a:xfrm>
            <a:off x="7749482" y="4486526"/>
            <a:ext cx="3057457" cy="5350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6" t="29000" r="19306" b="30400"/>
          <a:stretch>
            <a:fillRect/>
          </a:stretch>
        </p:blipFill>
        <p:spPr>
          <a:xfrm>
            <a:off x="188542" y="284448"/>
            <a:ext cx="1425604" cy="1425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10108" y="458753"/>
            <a:ext cx="7772400" cy="1470025"/>
          </a:xfrm>
        </p:spPr>
        <p:txBody>
          <a:bodyPr/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古代中国的经济政策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24180" y="2276475"/>
            <a:ext cx="11572875" cy="2592070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经济政策</a:t>
            </a:r>
            <a:r>
              <a:rPr lang="zh-CN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是指国家为实现一定的政治和经济任务，或为指导和调节经济活动，所规定的在经济生活上的行动准则和措施。</a:t>
            </a:r>
            <a:endParaRPr lang="zh-CN" altLang="zh-CN" sz="4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1180" y="4981575"/>
            <a:ext cx="10988040" cy="147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主要包括财政与税收政策、货币政策、</a:t>
            </a:r>
            <a:r>
              <a:rPr lang="zh-CN" altLang="zh-CN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贸易政策</a:t>
            </a:r>
            <a:r>
              <a:rPr lang="zh-CN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</a:t>
            </a:r>
            <a:endParaRPr lang="zh-CN" altLang="zh-CN" sz="4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131" y="50423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古代中国的对外贸易政策</a:t>
            </a:r>
            <a:endParaRPr lang="zh-CN" altLang="en-US" sz="6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29615" y="3029585"/>
            <a:ext cx="10029190" cy="23374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266700" algn="l"/>
            <a:r>
              <a:rPr lang="en-US" altLang="zh-CN" sz="48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sz="48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、朝贡贸易</a:t>
            </a:r>
            <a:endParaRPr lang="zh-CN" altLang="en-US" sz="4800" b="1" u="none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endParaRPr lang="zh-CN" altLang="en-US" sz="4800" b="1" u="none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r>
              <a:rPr lang="en-US" altLang="zh-CN" sz="48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</a:t>
            </a:r>
            <a:r>
              <a:rPr lang="zh-CN" altLang="en-US" sz="48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、私人海外贸易</a:t>
            </a:r>
            <a:endParaRPr lang="zh-CN" altLang="en-US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4045" y="252731"/>
            <a:ext cx="10963275" cy="4433570"/>
          </a:xfr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/>
              <a:t> </a:t>
            </a:r>
            <a:r>
              <a:rPr lang="zh-CN" altLang="en-US" sz="3600" b="1" dirty="0" smtClean="0"/>
              <a:t>       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</a:rPr>
              <a:t>朝贡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贸易是指海外国家派遣使团到中国朝见皇帝，“进贡”方物，中国王朝则予以官方接待，并根据“薄来厚往”的原则，回赠进贡国以“赏赐”。“赏赐”物品的总价值大于“进贡”物品总价值的数倍甚至数十倍……“朝贡”往往是强势的中央政权向周边民族和国家宣示自己的国力，带有赏赐和炫耀的意味，经济上受益与否则无关紧要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              ——杨宁一《历史学习新视野新知识》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14680" y="5827395"/>
            <a:ext cx="816991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依据材料概括朝贡贸易的特点？</a:t>
            </a:r>
            <a:endParaRPr lang="zh-CN" altLang="en-US" sz="36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361538" y="4653593"/>
            <a:ext cx="4868830" cy="984739"/>
          </a:xfrm>
          <a:prstGeom prst="wedgeEllipseCallout">
            <a:avLst>
              <a:gd name="adj1" fmla="val 2859"/>
              <a:gd name="adj2" fmla="val 75898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基本方法：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分层归纳、简明扼要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76488" y="4805464"/>
            <a:ext cx="3044951" cy="18158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两个层次：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初级：表象概括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高级：内在联系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本质特征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131" y="504235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古代中国的对外贸易</a:t>
            </a:r>
            <a:endParaRPr lang="zh-CN" altLang="en-US" sz="6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99135" y="2249170"/>
            <a:ext cx="10809605" cy="3373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266700" algn="l"/>
            <a:r>
              <a:rPr lang="en-US" altLang="zh-CN" sz="4800" b="1" u="none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sz="4800" b="1" u="none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、朝贡贸易</a:t>
            </a:r>
            <a:endParaRPr lang="zh-CN" altLang="en-US" sz="4800" b="1" u="none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endParaRPr lang="zh-CN" altLang="en-US" sz="3600" b="1" u="none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r>
              <a:rPr lang="zh-CN" altLang="en-US" sz="40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政府经营       不计成本     宣示国力</a:t>
            </a:r>
            <a:endParaRPr lang="zh-CN" altLang="en-US" sz="40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endParaRPr lang="zh-CN" altLang="en-US" sz="4000" b="1" u="none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266700" algn="l"/>
            <a:endParaRPr lang="zh-CN" altLang="en-US" sz="4800" b="1" u="none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3295" y="4748530"/>
            <a:ext cx="5092700" cy="874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6700" algn="l"/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、私人海外贸易</a:t>
            </a:r>
            <a:endParaRPr lang="zh-CN" altLang="en-US" sz="4800" b="1" u="none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291338" y="534797"/>
          <a:ext cx="11612880" cy="548049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69035"/>
                <a:gridCol w="5372100"/>
                <a:gridCol w="5071745"/>
              </a:tblGrid>
              <a:tr h="92233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西汉</a:t>
                      </a:r>
                      <a:endParaRPr lang="zh-CN" altLang="en-US" sz="32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开通海陆丝绸之路</a:t>
                      </a:r>
                      <a:endParaRPr lang="zh-CN" altLang="en-US" sz="3200" b="1" dirty="0" smtClean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3200" b="1" dirty="0" smtClean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zh-CN" sz="3200" b="1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以丝绸为主要代表的中国物产大量运往西方各国</a:t>
                      </a:r>
                      <a:endParaRPr lang="zh-CN" altLang="zh-CN" sz="3200" b="1" kern="1200" dirty="0" smtClean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34397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唐朝</a:t>
                      </a:r>
                      <a:endParaRPr lang="zh-CN" altLang="en-US" sz="32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zh-CN" sz="3200" b="1" kern="1200" dirty="0" smtClean="0">
                          <a:latin typeface="楷体" panose="02010609060101010101" charset="-122"/>
                          <a:ea typeface="楷体" panose="02010609060101010101" charset="-122"/>
                        </a:rPr>
                        <a:t>鼓励对外贸易，设立市舶司管理，为中外客商从事贸易提供种种优待和方便</a:t>
                      </a:r>
                      <a:endParaRPr lang="zh-CN" altLang="zh-CN" sz="3200" b="1" kern="1200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dirty="0" smtClean="0">
                          <a:latin typeface="楷体" panose="02010609060101010101" charset="-122"/>
                          <a:ea typeface="楷体" panose="02010609060101010101" charset="-122"/>
                        </a:rPr>
                        <a:t>长安、洛阳、广州、扬州等城市有频繁的外贸活动</a:t>
                      </a:r>
                      <a:endParaRPr lang="zh-CN" altLang="en-US" sz="3200" b="1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3200" b="1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134397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宋元</a:t>
                      </a:r>
                      <a:endParaRPr lang="zh-CN" altLang="en-US" sz="3200" b="1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zh-CN" sz="3200" b="1" kern="1200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/>
                      <a:r>
                        <a:rPr lang="zh-CN" altLang="zh-CN" sz="3200" b="1" kern="1200" dirty="0" smtClean="0">
                          <a:latin typeface="楷体" panose="02010609060101010101" charset="-122"/>
                          <a:ea typeface="楷体" panose="02010609060101010101" charset="-122"/>
                        </a:rPr>
                        <a:t>更加重视海外贸易</a:t>
                      </a:r>
                      <a:endParaRPr lang="zh-CN" altLang="zh-CN" sz="3200" b="1" kern="1200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dirty="0" smtClean="0">
                          <a:latin typeface="楷体" panose="02010609060101010101" charset="-122"/>
                          <a:ea typeface="楷体" panose="02010609060101010101" charset="-122"/>
                        </a:rPr>
                        <a:t>对外贸易空前繁荣，</a:t>
                      </a:r>
                      <a:r>
                        <a:rPr lang="zh-CN" altLang="zh-CN" sz="3200" b="1" kern="1200" dirty="0" smtClean="0">
                          <a:latin typeface="楷体" panose="02010609060101010101" charset="-122"/>
                          <a:ea typeface="楷体" panose="02010609060101010101" charset="-122"/>
                        </a:rPr>
                        <a:t>海外贸易的收入成为宋元国家财政收入的重要来源之一</a:t>
                      </a:r>
                      <a:endParaRPr lang="zh-CN" altLang="en-US" sz="3200" b="1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4736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3200" b="1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zh-CN" sz="3200" b="1" kern="1200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3200" b="1" dirty="0" smtClean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92424" y="499262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海禁政策</a:t>
            </a:r>
            <a:endParaRPr lang="zh-CN" altLang="zh-CN" sz="3200" b="1" dirty="0" smtClean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336" y="4983480"/>
            <a:ext cx="10054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明清</a:t>
            </a:r>
            <a:endParaRPr lang="zh-CN" altLang="en-US" sz="32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4490" y="451485"/>
            <a:ext cx="11509375" cy="2315845"/>
          </a:xfrm>
          <a:ln w="285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zh-CN" altLang="en-US" sz="4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buNone/>
            </a:pP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4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海禁：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</a:rPr>
              <a:t>进出海疆的禁令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4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buNone/>
            </a:pP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</a:rPr>
              <a:t>                   ——《</a:t>
            </a: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</a:rPr>
              <a:t>辞源》</a:t>
            </a:r>
            <a:r>
              <a:rPr lang="en-US" altLang="zh-CN" sz="4400" dirty="0" smtClean="0">
                <a:latin typeface="楷体" panose="02010609060101010101" charset="-122"/>
                <a:ea typeface="楷体" panose="02010609060101010101" charset="-122"/>
              </a:rPr>
              <a:t>        </a:t>
            </a:r>
            <a:endParaRPr lang="en-US" altLang="zh-CN" sz="4400" dirty="0" smtClean="0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zh-CN" sz="4400" dirty="0" smtClean="0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364490" y="4072255"/>
            <a:ext cx="11509375" cy="2068836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明清王朝禁止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中国人</a:t>
            </a: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赴海外经商和限制外国人到中国进行贸易的政策称为</a:t>
            </a:r>
            <a:r>
              <a:rPr lang="zh-CN" altLang="zh-CN" sz="4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“海禁”</a:t>
            </a:r>
            <a:r>
              <a:rPr lang="zh-CN" altLang="zh-CN" sz="40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6080" y="513715"/>
            <a:ext cx="11419840" cy="2858770"/>
          </a:xfr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>
            <a:normAutofit fontScale="97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4800" b="1" dirty="0" smtClean="0">
                <a:latin typeface="楷体" panose="02010609060101010101" charset="-122"/>
                <a:ea typeface="楷体" panose="02010609060101010101" charset="-122"/>
              </a:rPr>
              <a:t> 为防止沿海“奸民”与倭寇勾结，太祖严令“</a:t>
            </a:r>
            <a:r>
              <a:rPr lang="en-US" altLang="zh-CN" sz="4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滨海居民</a:t>
            </a:r>
            <a:r>
              <a:rPr lang="en-US" altLang="zh-CN" sz="4800" b="1" dirty="0" smtClean="0">
                <a:latin typeface="楷体" panose="02010609060101010101" charset="-122"/>
                <a:ea typeface="楷体" panose="02010609060101010101" charset="-122"/>
              </a:rPr>
              <a:t>不许与外洋番人贸易。”</a:t>
            </a:r>
            <a:endParaRPr lang="en-US" altLang="zh-CN" sz="4800" b="1" dirty="0"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zh-CN" altLang="en-US" sz="39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              </a:t>
            </a:r>
            <a:r>
              <a:rPr lang="zh-CN" altLang="en-US" sz="39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     ——</a:t>
            </a:r>
            <a:r>
              <a:rPr lang="zh-CN" altLang="en-US" sz="39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《明太祖洪武实录》</a:t>
            </a:r>
            <a:endParaRPr lang="zh-CN" altLang="en-US" sz="44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490" y="4072255"/>
            <a:ext cx="11509375" cy="2215991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明清王朝禁止</a:t>
            </a:r>
            <a:r>
              <a:rPr lang="zh-CN" altLang="en-US" sz="44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民间商船</a:t>
            </a:r>
            <a:r>
              <a:rPr lang="zh-CN" altLang="zh-CN" sz="4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赴海外经商和限制外国人到中国进行贸易的政策称为</a:t>
            </a:r>
            <a:r>
              <a:rPr lang="zh-CN" altLang="zh-CN" sz="4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“海禁”</a:t>
            </a:r>
            <a:r>
              <a:rPr lang="zh-CN" altLang="zh-CN" sz="40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2245" y="417195"/>
            <a:ext cx="11643995" cy="2396490"/>
          </a:xfrm>
          <a:ln w="25400"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公元1405年，郑和率领二百零八艘船只，二万七千八百多人，从刘家港出发远洋。船队装满了粮食、淡水、盐、茶、酒等日用品，除此之外，还装有大量用于贸易瓷器、丝绸、织锦、铜钱、黄金等物品……1433后明王朝再无航海的活动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                        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sym typeface="+mn-ea"/>
              </a:rPr>
              <a:t>——《中国和世界的时差》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                       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42290" y="6026150"/>
            <a:ext cx="114655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依据材料结合所学</a:t>
            </a:r>
            <a:r>
              <a:rPr lang="zh-CN" altLang="en-US" sz="3200" b="1" u="none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知识，比较</a:t>
            </a:r>
            <a:r>
              <a:rPr lang="zh-CN" altLang="en-US" sz="32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中国和葡萄牙航海活动的不同点</a:t>
            </a:r>
            <a:r>
              <a:rPr lang="zh-CN" altLang="en-US" sz="36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en-US" sz="36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182245" y="3186430"/>
            <a:ext cx="11643995" cy="2466975"/>
          </a:xfrm>
          <a:prstGeom prst="rect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 1415年葡萄牙国王若奥一世颁布特许状，允许探险者获得他们所发现的一切。葡萄牙国内掀起一股私人探险的热潮。在探险家的船上，除了必需的食品和水外，剩下的几乎就是用于作战的枪炮……1433年若奥一世去世，但葡萄牙人的探险、殖民事业继续蓬勃发展。                ——《中国和世界的时差》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5862" y="2025738"/>
            <a:ext cx="11085577" cy="247311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中国航海活动以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为主，葡萄牙的航海活动以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为主；</a:t>
            </a:r>
            <a:r>
              <a:rPr lang="zh-CN" altLang="en-US" sz="33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（主体）</a:t>
            </a:r>
            <a:endParaRPr lang="en-US" altLang="zh-CN" sz="33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中国航海以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赏赐贸易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为主，西方的航海以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殖民</a:t>
            </a:r>
            <a:r>
              <a:rPr lang="zh-CN" altLang="en-US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掠夺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为主</a:t>
            </a:r>
            <a:r>
              <a:rPr lang="zh-CN" altLang="en-US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33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（内容）</a:t>
            </a:r>
            <a:endParaRPr lang="en-US" altLang="zh-CN" sz="33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中国的航海活动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难以持续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，葡萄牙的航海活动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蓬勃发展</a:t>
            </a:r>
            <a:r>
              <a:rPr lang="zh-CN" altLang="en-US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33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（结果）</a:t>
            </a:r>
            <a:endParaRPr lang="en-US" altLang="zh-CN" sz="33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中国航海目的为了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宣扬国威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，葡萄牙的航海</a:t>
            </a:r>
            <a:r>
              <a:rPr lang="zh-CN" altLang="en-US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r>
              <a:rPr lang="zh-CN" altLang="zh-CN" sz="3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zh-CN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获得利益</a:t>
            </a:r>
            <a:r>
              <a:rPr lang="zh-CN" altLang="en-US" sz="3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33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（目的）</a:t>
            </a:r>
            <a:endParaRPr lang="en-US" altLang="zh-CN" sz="33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32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endParaRPr lang="zh-CN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依据材料比较中国和葡萄牙航海活动的不同点</a:t>
            </a:r>
            <a:r>
              <a:rPr lang="zh-CN" altLang="en-US" sz="36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en-US" sz="36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0731" y="5231423"/>
            <a:ext cx="86485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15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世纪世界航海局势悄然开始逆转</a:t>
            </a:r>
            <a:endParaRPr lang="zh-CN" altLang="en-US" sz="44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-1"/>
          <p:cNvGraphicFramePr/>
          <p:nvPr/>
        </p:nvGraphicFramePr>
        <p:xfrm>
          <a:off x="483870" y="1188720"/>
          <a:ext cx="5147945" cy="5320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3120"/>
                <a:gridCol w="4314825"/>
              </a:tblGrid>
              <a:tr h="28219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1" u="none" dirty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顺治年间</a:t>
                      </a:r>
                      <a:r>
                        <a:rPr lang="en-US" altLang="zh-CN" sz="2800" b="1" u="none" dirty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1655</a:t>
                      </a:r>
                      <a:endParaRPr lang="en-US" altLang="zh-CN" sz="2800" b="1" u="none" dirty="0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2800" b="0" u="none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 </a:t>
                      </a:r>
                      <a:r>
                        <a:rPr lang="zh-CN" altLang="zh-CN" sz="2800" b="0" u="none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为切断沿海居民与郑氏反清政权的联系，</a:t>
                      </a: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颁布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“迁海令”，</a:t>
                      </a: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强迫沿海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居民内迁三十至五十里，不准商船渔舟片帆入海。中外贸易亦被明令禁止。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76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1" u="none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康熙年间</a:t>
                      </a:r>
                      <a:r>
                        <a:rPr lang="en-US" altLang="zh-CN" sz="2800" b="1" u="none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1684</a:t>
                      </a:r>
                      <a:endParaRPr lang="en-US" altLang="zh-CN" sz="2800" b="1" u="none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 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开放海禁，在澳门、宁波、漳州、云台山设立四个通商口岸，负责中外贸易</a:t>
                      </a: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0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2800" b="1" u="none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1717</a:t>
                      </a:r>
                      <a:endParaRPr lang="en-US" altLang="zh-CN" sz="2800" b="1" u="none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0" u="none" baseline="0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r>
                        <a:rPr lang="zh-CN" altLang="en-US" sz="2800" b="0" u="none" baseline="0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颁布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南洋禁海令（停止南洋贸易）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/>
          <p:nvPr/>
        </p:nvGraphicFramePr>
        <p:xfrm>
          <a:off x="6366510" y="1188720"/>
          <a:ext cx="5499735" cy="5320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020"/>
                <a:gridCol w="4577715"/>
              </a:tblGrid>
              <a:tr h="16545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1" u="none" dirty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雍正年间</a:t>
                      </a:r>
                      <a:r>
                        <a:rPr lang="en-US" altLang="zh-CN" sz="2800" b="1" u="none" dirty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1727</a:t>
                      </a:r>
                      <a:endParaRPr lang="en-US" altLang="zh-CN" sz="2800" b="1" u="none" dirty="0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  </a:t>
                      </a: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一度“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开闽省洋禁”，允许浙江“一体贸易”。严禁天主教，驱逐西方传教士。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514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1" u="none" dirty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乾隆年间</a:t>
                      </a:r>
                      <a:r>
                        <a:rPr lang="en-US" altLang="zh-CN" sz="2800" b="1" u="none" dirty="0" smtClean="0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1757</a:t>
                      </a:r>
                      <a:endParaRPr lang="zh-CN" altLang="en-US" sz="2800" b="1" u="none" dirty="0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2800" b="0" u="none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  </a:t>
                      </a:r>
                      <a:r>
                        <a:rPr lang="zh-CN" altLang="zh-CN" sz="2800" b="0" u="none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担忧大量外国商船云集，给西方殖民势力可乘之机，</a:t>
                      </a:r>
                      <a:r>
                        <a:rPr lang="zh-CN" altLang="en-US" sz="2800" b="0" u="none" kern="1200" dirty="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关闭江浙闽三海关，限制外商只准在广州一口通商，只能通过公行进行贸易。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随后制订</a:t>
                      </a:r>
                      <a:r>
                        <a:rPr lang="en-US" altLang="zh-CN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防范外夷规条</a:t>
                      </a:r>
                      <a:r>
                        <a:rPr lang="en-US" altLang="zh-CN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》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553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1" u="none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道光</a:t>
                      </a:r>
                      <a:r>
                        <a:rPr lang="en-US" altLang="zh-CN" sz="2800" b="1" u="none">
                          <a:solidFill>
                            <a:srgbClr val="C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1842</a:t>
                      </a:r>
                      <a:endParaRPr lang="en-US" altLang="zh-CN" sz="2800" b="1" u="none">
                        <a:solidFill>
                          <a:srgbClr val="C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2800" b="0" u="none" dirty="0" smtClean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 开</a:t>
                      </a:r>
                      <a:r>
                        <a:rPr lang="zh-CN" altLang="en-US" sz="2800" b="0" u="none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广州、厦门、福州、宁波、上海为通商口岸</a:t>
                      </a:r>
                      <a:endParaRPr lang="zh-CN" altLang="en-US" sz="2800" b="0" u="none" dirty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0" marR="0" marT="0" marB="1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947160" y="147955"/>
            <a:ext cx="4297680" cy="678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清海禁政策实施过程</a:t>
            </a:r>
            <a:endParaRPr lang="zh-CN" altLang="en-US" sz="36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图片 63491" descr="广州商馆区图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86485" y="1999615"/>
            <a:ext cx="10330815" cy="440753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086485" y="389255"/>
            <a:ext cx="10572750" cy="1479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0"/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公行（十三行）：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鸦片战争前广州官府特许经营对外贸易的商行。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文本框 1"/>
          <p:cNvSpPr txBox="1"/>
          <p:nvPr/>
        </p:nvSpPr>
        <p:spPr>
          <a:xfrm>
            <a:off x="485140" y="355092"/>
            <a:ext cx="11130915" cy="393192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200" dirty="0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3200" dirty="0">
                <a:latin typeface="楷体" panose="02010609060101010101" charset="-122"/>
                <a:ea typeface="楷体" panose="02010609060101010101" charset="-122"/>
                <a:sym typeface="+mn-ea"/>
              </a:rPr>
              <a:t>公行（十三行）具体业务 ：</a:t>
            </a:r>
            <a:r>
              <a:rPr lang="zh-CN" altLang="en-US" sz="3600" dirty="0">
                <a:latin typeface="楷体" panose="02010609060101010101" charset="-122"/>
                <a:ea typeface="楷体" panose="02010609060101010101" charset="-122"/>
              </a:rPr>
              <a:t>承销外商进口货物，代购外商所需货物，划定进出口货物的价格。外商进出口的船钞和货税由公行交纳，公行负责向外商的货船征收税款</a:t>
            </a:r>
            <a:r>
              <a:rPr lang="zh-CN" altLang="en-US" sz="3600" dirty="0">
                <a:latin typeface="Arial" panose="020B0604020202020204" pitchFamily="34" charset="0"/>
                <a:ea typeface="楷体" panose="02010609060101010101" charset="-122"/>
              </a:rPr>
              <a:t>……</a:t>
            </a:r>
            <a:r>
              <a:rPr lang="zh-CN" altLang="en-US" sz="3600" dirty="0">
                <a:latin typeface="楷体" panose="02010609060101010101" charset="-122"/>
                <a:ea typeface="楷体" panose="02010609060101010101" charset="-122"/>
              </a:rPr>
              <a:t>代理清政府束外商的行为</a:t>
            </a:r>
            <a:r>
              <a:rPr lang="zh-CN" altLang="en-US" sz="3600" dirty="0">
                <a:latin typeface="Arial" panose="020B0604020202020204" pitchFamily="34" charset="0"/>
                <a:ea typeface="楷体" panose="02010609060101010101" charset="-122"/>
                <a:sym typeface="+mn-ea"/>
              </a:rPr>
              <a:t>……</a:t>
            </a:r>
            <a:r>
              <a:rPr lang="zh-CN" altLang="en-US" sz="3600" dirty="0">
                <a:latin typeface="楷体" panose="02010609060101010101" charset="-122"/>
                <a:ea typeface="楷体" panose="02010609060101010101" charset="-122"/>
              </a:rPr>
              <a:t>清政府对外商的政令以及外商给清政府的呈文，均由公行传递。办理清政府对外商的一切交涉事宜。</a:t>
            </a:r>
            <a:endParaRPr lang="zh-CN" altLang="en-US" sz="3600" dirty="0">
              <a:latin typeface="楷体" panose="02010609060101010101" charset="-122"/>
              <a:ea typeface="楷体" panose="02010609060101010101" charset="-122"/>
            </a:endParaRPr>
          </a:p>
          <a:p>
            <a:pPr lvl="0" indent="0"/>
            <a:r>
              <a:rPr lang="zh-CN" altLang="en-US" sz="3600" dirty="0">
                <a:latin typeface="楷体" panose="02010609060101010101" charset="-122"/>
                <a:ea typeface="楷体" panose="02010609060101010101" charset="-122"/>
              </a:rPr>
              <a:t>            ——齐豫生、夏于生《中国通史第十卷》</a:t>
            </a:r>
            <a:endParaRPr lang="zh-CN" altLang="en-US" sz="3600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85140" y="4510024"/>
            <a:ext cx="1063244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依据</a:t>
            </a:r>
            <a:r>
              <a:rPr lang="zh-CN" altLang="en-US" sz="3600" b="1" u="none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材料概括公</a:t>
            </a:r>
            <a:r>
              <a:rPr lang="zh-CN" altLang="en-US" sz="36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行具体业务，说明公行的</a:t>
            </a:r>
            <a:r>
              <a:rPr lang="zh-CN" altLang="en-US" sz="3600" b="1" u="none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职能。</a:t>
            </a:r>
            <a:endParaRPr lang="zh-CN" altLang="en-US" sz="36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文本框 99"/>
          <p:cNvSpPr txBox="1"/>
          <p:nvPr/>
        </p:nvSpPr>
        <p:spPr>
          <a:xfrm>
            <a:off x="491236" y="5238496"/>
            <a:ext cx="10993628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业务：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</a:rPr>
              <a:t>承办进出口贸易；征收外商税收；管理外商；传递中外间公文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。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职能：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</a:rPr>
              <a:t>商业职能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兼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</a:rPr>
              <a:t>外交政治职能。</a:t>
            </a:r>
            <a:endParaRPr lang="zh-CN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</a:rPr>
              <a:t>中外贸易的中介机构和垄断机构，清政府与外商联系的中介机构。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）</a:t>
            </a:r>
            <a:endParaRPr lang="zh-CN" altLang="en-US" sz="2800" b="1" u="none" dirty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495" y="452755"/>
            <a:ext cx="10621010" cy="2437130"/>
          </a:xfrm>
          <a:ln w="285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闭关：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指关闭城门, 后引申为断绝往来;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锁国：</a:t>
            </a:r>
            <a:r>
              <a:rPr lang="zh-CN" altLang="en-US" sz="4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像锁门似的把国家关闭起来, 不与外国交往。</a:t>
            </a:r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841375" y="3507740"/>
            <a:ext cx="10622280" cy="2834640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闭关锁国：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不与他国往来的政策。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5040" y="4716780"/>
            <a:ext cx="1050861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严格限制对外政治、经济、文化、科学等方面的交流。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0870" y="753745"/>
            <a:ext cx="10955655" cy="5149850"/>
          </a:xfrm>
          <a:ln w="25400"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dirty="0">
                <a:latin typeface="楷体" panose="02010609060101010101" charset="-122"/>
                <a:ea typeface="楷体" panose="02010609060101010101" charset="-122"/>
              </a:rPr>
              <a:t>    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32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严格限制国产货物出口；由行商垄断对外贸易；对出国华商刁难迫害；对西方资本主义的科学文化采取不加分析的深闭固拒态度；对西方制造品也不加分析地一概视为“奇技淫巧”而予以排斥；禁止中国史书流到国外……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这些工商业，文化上的政策，才是闭关锁国的主要内容</a:t>
            </a:r>
            <a:r>
              <a:rPr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>
              <a:buNone/>
            </a:pPr>
            <a:r>
              <a:rPr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——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胡思庸《清朝的闭关政策和蒙昧主义</a:t>
            </a:r>
            <a:r>
              <a:rPr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endParaRPr 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>
              <a:buNone/>
            </a:pPr>
            <a:endParaRPr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54558" y="512064"/>
            <a:ext cx="10830306" cy="192024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闭关政策是中国封建社会晚期政治、经济、文化因素相互作用的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混合物。”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——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陈尚胜《近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20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年清朝前期海外贸易政策研究述评》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1213" y="3677057"/>
            <a:ext cx="10924032" cy="3017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经济：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</a:rPr>
              <a:t>自给自足的自然经济和广阔的国内市场，为闭关提供物质基础。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zh-CN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政治：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</a:rPr>
              <a:t>为巩固封建专制统治。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</a:rPr>
              <a:t>前期防范反清势力，后期防范西方殖民势力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</a:rPr>
              <a:t>)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zh-CN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文化：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</a:rPr>
              <a:t>传统华夷观和高度文化优越感，形成盲目自大的天朝大国心态。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</a:rPr>
              <a:t>长期重农抑商观念的影响。</a:t>
            </a:r>
            <a:endParaRPr lang="zh-CN" altLang="zh-CN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4622" y="2830162"/>
            <a:ext cx="10342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请结合所学知识说明你对这一观点的理解？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490" y="386080"/>
            <a:ext cx="10955655" cy="4597400"/>
          </a:xfrm>
          <a:ln w="25400"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sz="36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对外贸易是国家致富的唯一手段,进行对外贸易的商人是“国家财产的管理者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。”……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利用别国财物发财,与利用本国货物发财同样光荣而明智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发展航运业和出口贸易,尤其发展殖民地贸易，可以实现英国的富足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。……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通过英国的经济扩张,垄断对外贸易,最终实现英国的霸权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>
              <a:buNone/>
            </a:pPr>
            <a:r>
              <a:rPr sz="3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英国政府贸易委员会委员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托马斯・孟</a:t>
            </a:r>
            <a:endParaRPr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>
              <a:buNone/>
            </a:pP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《</a:t>
            </a:r>
            <a:r>
              <a:rPr sz="36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英国得自对外贸易的财富</a:t>
            </a:r>
            <a:r>
              <a:rPr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endParaRPr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91058" y="5218430"/>
            <a:ext cx="508000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 algn="l"/>
            <a:r>
              <a:rPr lang="zh-CN" altLang="en-US" sz="32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概括托马斯・孟的主要观点。</a:t>
            </a:r>
            <a:endParaRPr lang="zh-CN" altLang="en-US" sz="32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312" y="5879592"/>
            <a:ext cx="73329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通过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对外贸易、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殖民扩张实现国家富足和霸权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30768" y="5193792"/>
            <a:ext cx="3262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重商主义政策</a:t>
            </a:r>
            <a:endParaRPr lang="en-US" altLang="zh-CN" sz="4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16-18</a:t>
            </a:r>
            <a:r>
              <a:rPr lang="zh-CN" altLang="en-US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9975" y="3573780"/>
            <a:ext cx="10172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567305" y="1186815"/>
            <a:ext cx="4426585" cy="122745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en-US" altLang="zh-CN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重农抑商政策   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海禁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政策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04363" y="4720463"/>
            <a:ext cx="4089400" cy="122745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西方</a:t>
            </a: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重商主义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政策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殖民扩张政策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02228" y="3744468"/>
            <a:ext cx="7124065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新航路开辟，世界开始从分散走向整体</a:t>
            </a:r>
            <a:endParaRPr lang="zh-CN" altLang="en-US" sz="3200" b="1" dirty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4"/>
          <p:cNvSpPr txBox="1"/>
          <p:nvPr/>
        </p:nvSpPr>
        <p:spPr>
          <a:xfrm>
            <a:off x="3919220" y="2808732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资本主义萌芽产生并发展</a:t>
            </a:r>
            <a:endParaRPr lang="zh-CN" altLang="en-US" sz="3200" b="1" dirty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680" y="3099816"/>
            <a:ext cx="20088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21395" y="1186815"/>
            <a:ext cx="2621280" cy="1101090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强化农业文明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经济政治秩序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7318375" y="1540510"/>
            <a:ext cx="97917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7318375" y="5077460"/>
            <a:ext cx="97917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635365" y="4769485"/>
            <a:ext cx="3057247" cy="1077218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推动向工业文明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过渡转型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5" grpId="0"/>
      <p:bldP spid="18" grpId="0"/>
      <p:bldP spid="2" grpId="0" bldLvl="0" animBg="1"/>
      <p:bldP spid="3" grpId="0" animBg="1"/>
      <p:bldP spid="5" grpId="0" animBg="1"/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9275" y="513715"/>
            <a:ext cx="3932555" cy="5615940"/>
          </a:xfrm>
          <a:ln w="3175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《番客篇》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国初海禁严，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立意比驱鳄。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借端累无辜，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此事实大错，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事隔百余年，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 闻之尚骇愕......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晚清诗人黄遵宪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                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15585" y="513715"/>
            <a:ext cx="6425565" cy="561657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1. 以下对此诗提到的“国初”之政策所作的分析不正确的是</a:t>
            </a:r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0" indent="0" algn="l"/>
            <a:endParaRPr lang="zh-CN" altLang="en-US" sz="3600" b="1" u="none">
              <a:solidFill>
                <a:srgbClr val="5A514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en-US" altLang="zh-CN" sz="3600" b="1" u="none">
                <a:solidFill>
                  <a:srgbClr val="5A51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lang="zh-CN" altLang="en-US" sz="3600" b="1" u="none">
                <a:solidFill>
                  <a:srgbClr val="5A51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lang="zh-CN" altLang="en-US" sz="3600" b="1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该政策禁止任何人的海外   </a:t>
            </a:r>
            <a:endParaRPr lang="zh-CN" altLang="en-US" sz="3600" b="1" u="none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3600" b="1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经商活动</a:t>
            </a:r>
            <a:endParaRPr lang="zh-CN" altLang="en-US" sz="3600" b="1" u="none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en-US" altLang="zh-CN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</a:t>
            </a:r>
            <a:r>
              <a:rPr lang="zh-CN" altLang="en-US" sz="3600" b="1" u="none">
                <a:solidFill>
                  <a:srgbClr val="5A51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是闭关锁国政策的体现</a:t>
            </a:r>
            <a:r>
              <a:rPr lang="en-US" altLang="zh-CN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</a:t>
            </a:r>
            <a:r>
              <a:rPr lang="zh-CN" altLang="en-US" sz="3600" b="1" u="none">
                <a:solidFill>
                  <a:srgbClr val="5A51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主观上有维护清朝统治的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意图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en-US" altLang="zh-CN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</a:t>
            </a:r>
            <a:r>
              <a:rPr lang="zh-CN" altLang="en-US" sz="3600" b="1" u="none">
                <a:solidFill>
                  <a:srgbClr val="5A51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是重农抑商政策在特定时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期特定领域的体现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81830" y="2472690"/>
            <a:ext cx="644525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>
                <a:solidFill>
                  <a:srgbClr val="C00000"/>
                </a:solidFill>
              </a:rPr>
              <a:t>A</a:t>
            </a:r>
            <a:endParaRPr lang="en-US" altLang="zh-CN" sz="60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12445" y="513715"/>
            <a:ext cx="3969385" cy="5615940"/>
          </a:xfrm>
          <a:ln w="3175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《番客篇》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国初海禁严，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立意比驱鳄。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借端累无辜，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此事实大错，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事隔百余年，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闻之尚骇愕......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晚清诗人黄遵宪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              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15585" y="513715"/>
            <a:ext cx="6425565" cy="561657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2.  清末黄遵宪诗中提到的“大错”实际指的是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A.  打击了出口商品生产，导致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  中国海外贸易停顿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B.  镇压东南沿海的抗清斗争，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  阻碍了中国国家统一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C.  禁止官民出海贸易，动摇了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  中国社会稳定性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D.  妨碍了海外市场的开拓，中 国与世隔绝而落后于时代潮流 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81830" y="2472690"/>
            <a:ext cx="66294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>
                <a:solidFill>
                  <a:srgbClr val="C00000"/>
                </a:solidFill>
              </a:rPr>
              <a:t>D</a:t>
            </a:r>
            <a:endParaRPr lang="en-US" altLang="zh-CN" sz="60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9275" y="513715"/>
            <a:ext cx="3932555" cy="5615940"/>
          </a:xfrm>
          <a:ln w="3175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《番客篇》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国初海禁严，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立意比驱鳄。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借端累无辜，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此事实大错，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事隔百余年，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 闻之尚骇愕......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晚清诗人黄遵宪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                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15585" y="513715"/>
            <a:ext cx="6731000" cy="561657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3.  材料中清朝实行的政策对社会发展的最大影响是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A．强化了自然经济的稳定性 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   和封闭性    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B．妨碍了海外市场的拓展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C．严重影响了政府的财政收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</a:t>
            </a:r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D．丧失了与西方商业竞争的能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r>
              <a:rPr lang="zh-CN" altLang="en-US" sz="3600" b="1" u="none">
                <a:latin typeface="微软雅黑" panose="020B0503020204020204" pitchFamily="34" charset="-122"/>
                <a:ea typeface="微软雅黑" panose="020B0503020204020204" pitchFamily="34" charset="-122"/>
              </a:rPr>
              <a:t>      力</a:t>
            </a:r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/>
            <a:endParaRPr lang="zh-CN" altLang="en-US" sz="3600" b="1" u="none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81830" y="2472690"/>
            <a:ext cx="644525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>
                <a:solidFill>
                  <a:srgbClr val="C00000"/>
                </a:solidFill>
              </a:rPr>
              <a:t>A</a:t>
            </a:r>
            <a:endParaRPr lang="en-US" altLang="zh-CN" sz="60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9275" y="513715"/>
            <a:ext cx="3932555" cy="5615940"/>
          </a:xfrm>
          <a:ln w="3175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《番客篇》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国初海禁严，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立意比驱鳄。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借端累无辜，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此事实大错，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事隔百余年，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闻之尚骇愕......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晚清诗人黄遵宪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              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44897" y="287782"/>
            <a:ext cx="6696583" cy="122745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600" b="1" u="none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 依据材料结合所学知识评价清朝闭关政策</a:t>
            </a:r>
            <a:r>
              <a:rPr lang="zh-CN" altLang="en-US" sz="3600" b="1" u="none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3600" b="1" u="none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23688" y="2281529"/>
            <a:ext cx="666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是农业文明国家的国际贸易政策。</a:t>
            </a:r>
            <a:endParaRPr lang="zh-CN" altLang="zh-CN" sz="2800" dirty="0" smtClean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积极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）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一定程度上防范了外来侵略，巩固了统一的多民族国家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。</a:t>
            </a:r>
            <a:endParaRPr lang="zh-CN" altLang="zh-CN" sz="2800" b="1" dirty="0" smtClean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消极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  <a:sym typeface="Wingdings" panose="05000000000000000000" pitchFamily="2" charset="2"/>
              </a:rPr>
              <a:t>）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阻碍了商品经济和资本主义萌芽的成长，阻碍了生产力的发展。</a:t>
            </a:r>
            <a:endParaRPr lang="zh-CN" altLang="zh-CN" sz="2800" b="1" dirty="0" smtClean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    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）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阻碍了中外经济文化交流，不利于科学技术和文化的发展。</a:t>
            </a:r>
            <a:endParaRPr lang="zh-CN" altLang="zh-CN" sz="2800" b="1" dirty="0" smtClean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    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4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）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Verdana" panose="020B0604030504040204" pitchFamily="34" charset="0"/>
              </a:rPr>
              <a:t>强化中国农业文明的封闭和稳定，中国落后于时代潮流</a:t>
            </a:r>
            <a:endParaRPr lang="zh-CN" altLang="zh-CN" sz="2800" b="1" dirty="0" smtClean="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72" y="1709928"/>
            <a:ext cx="59298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实事求是的原则、辩证统一的方法、</a:t>
            </a:r>
            <a:endParaRPr lang="en-US" altLang="zh-CN" sz="28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发展变化的视角、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/>
      <p:bldP spid="6" grpId="0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9975" y="3573780"/>
            <a:ext cx="10172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04190" y="2885440"/>
            <a:ext cx="2019300" cy="64008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/>
              <a:t>朝贡贸易</a:t>
            </a:r>
            <a:endParaRPr lang="zh-CN" altLang="en-US" sz="36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504190" y="1926590"/>
            <a:ext cx="2937510" cy="64008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/>
              <a:t>私人海外贸易</a:t>
            </a:r>
            <a:endParaRPr lang="zh-CN" altLang="en-US" sz="3600" b="1"/>
          </a:p>
        </p:txBody>
      </p:sp>
      <p:sp>
        <p:nvSpPr>
          <p:cNvPr id="8" name="上下箭头 7"/>
          <p:cNvSpPr/>
          <p:nvPr/>
        </p:nvSpPr>
        <p:spPr>
          <a:xfrm>
            <a:off x="3278505" y="1066292"/>
            <a:ext cx="1157605" cy="45445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21710" y="2711450"/>
            <a:ext cx="670560" cy="17246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</a:rPr>
              <a:t>明清时期</a:t>
            </a:r>
            <a:endParaRPr lang="zh-CN" altLang="en-US" sz="3200" b="1" dirty="0" smtClean="0">
              <a:solidFill>
                <a:srgbClr val="C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38040" y="1649730"/>
            <a:ext cx="3983355" cy="11938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/>
              <a:t>中国</a:t>
            </a:r>
            <a:r>
              <a:rPr lang="en-US" altLang="zh-CN" sz="3600" b="1"/>
              <a:t>:</a:t>
            </a:r>
            <a:r>
              <a:rPr lang="zh-CN" altLang="en-US" sz="3600" b="1"/>
              <a:t>重农抑商政策</a:t>
            </a:r>
            <a:endParaRPr lang="zh-CN" altLang="en-US" sz="3600" b="1"/>
          </a:p>
          <a:p>
            <a:r>
              <a:rPr lang="zh-CN" altLang="en-US" sz="3600" b="1"/>
              <a:t>                  海禁政策</a:t>
            </a:r>
            <a:endParaRPr lang="zh-CN" altLang="en-US" sz="3600" b="1"/>
          </a:p>
        </p:txBody>
      </p:sp>
      <p:sp>
        <p:nvSpPr>
          <p:cNvPr id="11" name="文本框 10"/>
          <p:cNvSpPr txBox="1"/>
          <p:nvPr/>
        </p:nvSpPr>
        <p:spPr>
          <a:xfrm>
            <a:off x="4531995" y="4410710"/>
            <a:ext cx="4089400" cy="1200329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西方</a:t>
            </a:r>
            <a:r>
              <a:rPr lang="en-US" altLang="zh-CN" sz="3600" b="1" dirty="0"/>
              <a:t>:</a:t>
            </a:r>
            <a:r>
              <a:rPr lang="zh-CN" altLang="en-US" sz="3600" b="1" dirty="0"/>
              <a:t>重商主义</a:t>
            </a:r>
            <a:r>
              <a:rPr lang="zh-CN" altLang="en-US" sz="3600" b="1" dirty="0" smtClean="0"/>
              <a:t>政策</a:t>
            </a:r>
            <a:endParaRPr lang="en-US" altLang="zh-CN" sz="3600" b="1" dirty="0" smtClean="0"/>
          </a:p>
          <a:p>
            <a:r>
              <a:rPr lang="en-US" altLang="zh-CN" sz="3600" b="1" dirty="0" smtClean="0"/>
              <a:t>          </a:t>
            </a:r>
            <a:r>
              <a:rPr lang="zh-CN" altLang="en-US" sz="3600" b="1" dirty="0" smtClean="0"/>
              <a:t>殖民扩张政策</a:t>
            </a:r>
            <a:endParaRPr lang="zh-CN" altLang="en-US" sz="36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330454" y="560451"/>
            <a:ext cx="1203960" cy="70104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zh-CN" altLang="en-US" sz="4000" b="1"/>
              <a:t>开放</a:t>
            </a:r>
            <a:endParaRPr lang="zh-CN" altLang="en-US" sz="4000" b="1"/>
          </a:p>
        </p:txBody>
      </p:sp>
      <p:sp>
        <p:nvSpPr>
          <p:cNvPr id="13" name="文本框 12"/>
          <p:cNvSpPr txBox="1"/>
          <p:nvPr/>
        </p:nvSpPr>
        <p:spPr>
          <a:xfrm>
            <a:off x="5750052" y="551307"/>
            <a:ext cx="1203960" cy="70104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zh-CN" altLang="en-US" sz="4000" b="1"/>
              <a:t>封闭</a:t>
            </a:r>
            <a:endParaRPr lang="zh-CN" altLang="en-US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5773801" y="5832602"/>
            <a:ext cx="1203960" cy="701040"/>
          </a:xfrm>
          <a:prstGeom prst="rect">
            <a:avLst/>
          </a:prstGeom>
          <a:solidFill>
            <a:srgbClr val="C000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FFFF00"/>
                </a:solidFill>
                <a:sym typeface="+mn-ea"/>
              </a:rPr>
              <a:t>开放</a:t>
            </a:r>
            <a:endParaRPr lang="zh-CN" altLang="en-US" sz="40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55540" y="3589020"/>
            <a:ext cx="7124065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新航路开辟，世界开始从分散走向整体</a:t>
            </a:r>
            <a:endParaRPr lang="zh-CN" altLang="en-US" sz="32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40975" y="569595"/>
            <a:ext cx="1203960" cy="70104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zh-CN" altLang="en-US" sz="4000" b="1"/>
              <a:t>守成</a:t>
            </a:r>
            <a:endParaRPr lang="zh-CN" altLang="en-US" sz="4000" b="1"/>
          </a:p>
        </p:txBody>
      </p:sp>
      <p:sp>
        <p:nvSpPr>
          <p:cNvPr id="2" name="文本框 1"/>
          <p:cNvSpPr txBox="1"/>
          <p:nvPr/>
        </p:nvSpPr>
        <p:spPr>
          <a:xfrm>
            <a:off x="8174990" y="569595"/>
            <a:ext cx="1203960" cy="70104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/>
              <a:t>背离</a:t>
            </a:r>
            <a:endParaRPr lang="zh-CN" altLang="en-US" sz="40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8238998" y="5832602"/>
            <a:ext cx="1203960" cy="701040"/>
          </a:xfrm>
          <a:prstGeom prst="rect">
            <a:avLst/>
          </a:prstGeom>
          <a:solidFill>
            <a:srgbClr val="C000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>
                <a:solidFill>
                  <a:srgbClr val="FFFF00"/>
                </a:solidFill>
                <a:sym typeface="+mn-ea"/>
              </a:rPr>
              <a:t>顺应</a:t>
            </a:r>
            <a:endParaRPr lang="zh-CN" altLang="en-US" sz="4000" b="1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77551" y="5860034"/>
            <a:ext cx="1203960" cy="701040"/>
          </a:xfrm>
          <a:prstGeom prst="rect">
            <a:avLst/>
          </a:prstGeom>
          <a:solidFill>
            <a:srgbClr val="C000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>
                <a:solidFill>
                  <a:srgbClr val="FFFF00"/>
                </a:solidFill>
                <a:sym typeface="+mn-ea"/>
              </a:rPr>
              <a:t>开拓</a:t>
            </a:r>
            <a:endParaRPr lang="zh-CN" altLang="en-US" sz="4000" b="1">
              <a:solidFill>
                <a:srgbClr val="FFFF00"/>
              </a:solidFill>
              <a:sym typeface="+mn-ea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1943735" y="915670"/>
            <a:ext cx="3203575" cy="889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6"/>
          <p:cNvSpPr txBox="1"/>
          <p:nvPr/>
        </p:nvSpPr>
        <p:spPr>
          <a:xfrm>
            <a:off x="1680718" y="149606"/>
            <a:ext cx="3890809" cy="646331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rgbClr val="0070C0"/>
                </a:solidFill>
              </a:rPr>
              <a:t>古代中国对外贸易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190236" y="2854452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资本主义萌芽产生并发展</a:t>
            </a:r>
            <a:endParaRPr lang="zh-CN" altLang="en-US" sz="3200" b="1" dirty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23655" y="1649730"/>
            <a:ext cx="2937510" cy="1188720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zh-CN" altLang="en-US" sz="3600" b="1" dirty="0"/>
              <a:t>强化农业文明</a:t>
            </a:r>
            <a:endParaRPr lang="zh-CN" altLang="en-US" sz="3600" b="1" dirty="0"/>
          </a:p>
          <a:p>
            <a:pPr algn="l">
              <a:buNone/>
            </a:pPr>
            <a:r>
              <a:rPr lang="zh-CN" altLang="en-US" sz="3600" b="1" dirty="0"/>
              <a:t>经济政治秩序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23655" y="4410710"/>
            <a:ext cx="2937510" cy="1188720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600" b="1" dirty="0"/>
              <a:t>推动近代化的</a:t>
            </a:r>
            <a:endParaRPr lang="zh-CN" altLang="en-US" sz="3600" b="1" dirty="0"/>
          </a:p>
          <a:p>
            <a:r>
              <a:rPr lang="zh-CN" altLang="en-US" sz="3600" b="1" dirty="0"/>
              <a:t>经济政治转型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ldLvl="0" animBg="1"/>
      <p:bldP spid="9" grpId="0"/>
      <p:bldP spid="10" grpId="0" bldLvl="0" animBg="1"/>
      <p:bldP spid="11" grpId="0" bldLvl="0" animBg="1"/>
      <p:bldP spid="12" grpId="0" animBg="1"/>
      <p:bldP spid="13" grpId="0" bldLvl="0" animBg="1"/>
      <p:bldP spid="14" grpId="0" bldLvl="0" animBg="1"/>
      <p:bldP spid="15" grpId="0"/>
      <p:bldP spid="16" grpId="0" bldLvl="0" animBg="1"/>
      <p:bldP spid="2" grpId="0" bldLvl="0" animBg="1"/>
      <p:bldP spid="3" grpId="0" bldLvl="0" animBg="1"/>
      <p:bldP spid="5" grpId="0" bldLvl="0" animBg="1"/>
      <p:bldP spid="19" grpId="0"/>
      <p:bldP spid="17" grpId="0" bldLvl="0" animBg="1"/>
      <p:bldP spid="2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25368" y="1981073"/>
            <a:ext cx="6156960" cy="3102991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高瞻远瞩的眼光</a:t>
            </a:r>
            <a:endParaRPr lang="en-US" altLang="zh-CN" sz="6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审时度势的智慧</a:t>
            </a:r>
            <a:endParaRPr lang="en-US" altLang="zh-CN" sz="6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勇于开拓的精神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3816" y="649224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启示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3674</Words>
  <Application>WPS 演示</Application>
  <PresentationFormat>自定义</PresentationFormat>
  <Paragraphs>321</Paragraphs>
  <Slides>24</Slides>
  <Notes>7</Notes>
  <HiddenSlides>1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楷体</vt:lpstr>
      <vt:lpstr>隶书</vt:lpstr>
      <vt:lpstr>黑体</vt:lpstr>
      <vt:lpstr>Tahoma</vt:lpstr>
      <vt:lpstr>华文新魏</vt:lpstr>
      <vt:lpstr>Arial Unicode MS</vt:lpstr>
      <vt:lpstr>Calibri Light</vt:lpstr>
      <vt:lpstr>Calibri</vt:lpstr>
      <vt:lpstr>Comic Sans MS</vt:lpstr>
      <vt:lpstr>Times New Roman</vt:lpstr>
      <vt:lpstr>Verdana</vt:lpstr>
      <vt:lpstr>MS PGothic</vt:lpstr>
      <vt:lpstr>Office 主题</vt:lpstr>
      <vt:lpstr>古代中国的经济政策</vt:lpstr>
      <vt:lpstr>古代中国的经济政策</vt:lpstr>
      <vt:lpstr>古代中国的对外贸易政策</vt:lpstr>
      <vt:lpstr>PowerPoint 演示文稿</vt:lpstr>
      <vt:lpstr>古代中国的对外贸易</vt:lpstr>
      <vt:lpstr>PowerPoint 演示文稿</vt:lpstr>
      <vt:lpstr>PowerPoint 演示文稿</vt:lpstr>
      <vt:lpstr>PowerPoint 演示文稿</vt:lpstr>
      <vt:lpstr>PowerPoint 演示文稿</vt:lpstr>
      <vt:lpstr>依据材料比较中国和葡萄牙航海活动的不同点。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古代中国的经济政策</dc:title>
  <dc:creator/>
  <cp:lastModifiedBy>王琳</cp:lastModifiedBy>
  <cp:revision>51</cp:revision>
  <dcterms:created xsi:type="dcterms:W3CDTF">2015-05-05T08:02:00Z</dcterms:created>
  <dcterms:modified xsi:type="dcterms:W3CDTF">2019-03-17T03:27:55Z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2052-11.1.0.8013</vt:lpwstr>
  </property>
</Properties>
</file>