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9" r:id="rId5"/>
    <p:sldId id="260" r:id="rId6"/>
    <p:sldId id="261" r:id="rId7"/>
    <p:sldId id="262" r:id="rId8"/>
    <p:sldId id="263" r:id="rId9"/>
    <p:sldId id="258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008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79" autoAdjust="0"/>
  </p:normalViewPr>
  <p:slideViewPr>
    <p:cSldViewPr>
      <p:cViewPr varScale="1">
        <p:scale>
          <a:sx n="80" d="100"/>
          <a:sy n="80" d="100"/>
        </p:scale>
        <p:origin x="-152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bg2"/>
              <a:srgbClr val="FFF1C1"/>
            </a:duotone>
            <a:lum bright="-10000" contrast="-40000"/>
          </a:blip>
          <a:stretch>
            <a:fillRect/>
          </a:stretch>
        </p:blipFill>
        <p:spPr>
          <a:xfrm>
            <a:off x="1" y="5214950"/>
            <a:ext cx="1472173" cy="16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1733" y="2759581"/>
            <a:ext cx="6100534" cy="1740989"/>
          </a:xfrm>
        </p:spPr>
        <p:txBody>
          <a:bodyPr anchor="t"/>
          <a:lstStyle>
            <a:lvl1pPr marL="0" indent="0" algn="ctr">
              <a:buNone/>
              <a:defRPr lang="zh-CN" altLang="en-US" dirty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14336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643182"/>
            <a:ext cx="7772400" cy="1500187"/>
          </a:xfrm>
        </p:spPr>
        <p:txBody>
          <a:bodyPr anchor="b"/>
          <a:lstStyle>
            <a:lvl1pPr marL="0" indent="0">
              <a:buNone/>
              <a:defRPr lang="zh-CN" altLang="en-US" sz="2800" smtClean="0">
                <a:effectLst/>
              </a:defRPr>
            </a:lvl1pPr>
            <a:lvl2pPr marL="457200" indent="0">
              <a:buNone/>
              <a:defRPr lang="zh-CN" altLang="en-US" sz="2400" smtClean="0">
                <a:effectLst/>
              </a:defRPr>
            </a:lvl2pPr>
            <a:lvl3pPr marL="914400" indent="0">
              <a:buNone/>
              <a:defRPr lang="zh-CN" altLang="en-US" sz="2000" smtClean="0">
                <a:effectLst/>
              </a:defRPr>
            </a:lvl3pPr>
            <a:lvl4pPr marL="1371600" indent="0">
              <a:buNone/>
              <a:defRPr lang="zh-CN" altLang="en-US" sz="1600" smtClean="0">
                <a:effectLst/>
              </a:defRPr>
            </a:lvl4pPr>
            <a:lvl5pPr marL="1828800" indent="0">
              <a:buNone/>
              <a:defRPr lang="zh-CN" altLang="en-US" sz="1400" dirty="0" smtClean="0">
                <a:effectLst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schemeClr val="bg2"/>
              <a:srgbClr val="FFF1C1"/>
            </a:duotone>
            <a:lum bright="-10000" contrast="-30000"/>
          </a:blip>
          <a:stretch>
            <a:fillRect/>
          </a:stretch>
        </p:blipFill>
        <p:spPr>
          <a:xfrm>
            <a:off x="7480636" y="0"/>
            <a:ext cx="1663364" cy="2357430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6552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6408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6732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1175" y="5357826"/>
            <a:ext cx="8226225" cy="768028"/>
          </a:xfrm>
        </p:spPr>
        <p:txBody>
          <a:bodyPr anchor="ctr"/>
          <a:lstStyle>
            <a:lvl1pPr algn="ctr">
              <a:defRPr lang="zh-CN" altLang="en-US" sz="3600" b="0" kern="1200" spc="50" dirty="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428604"/>
            <a:ext cx="5111750" cy="48577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6" y="1357298"/>
            <a:ext cx="3008313" cy="392909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5298" y="214290"/>
            <a:ext cx="7448602" cy="781052"/>
          </a:xfrm>
        </p:spPr>
        <p:txBody>
          <a:bodyPr anchor="ctr"/>
          <a:lstStyle>
            <a:lvl1pPr algn="ctr" rtl="0">
              <a:spcBef>
                <a:spcPct val="0"/>
              </a:spcBef>
              <a:buNone/>
              <a:defRPr sz="3600" b="0" kern="1200" spc="5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1015" y="1000108"/>
            <a:ext cx="7452360" cy="5214974"/>
          </a:xfrm>
          <a:prstGeom prst="snip2DiagRect">
            <a:avLst>
              <a:gd name="adj1" fmla="val 0"/>
              <a:gd name="adj2" fmla="val 1794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00" y="6243633"/>
            <a:ext cx="3180375" cy="614367"/>
          </a:xfrm>
        </p:spPr>
        <p:txBody>
          <a:bodyPr anchor="t"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492878"/>
            <a:ext cx="1676384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285984" y="6492876"/>
            <a:ext cx="2643206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83073" y="5347005"/>
            <a:ext cx="871200" cy="871200"/>
          </a:xfrm>
          <a:prstGeom prst="rtTriangl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00176"/>
            <a:ext cx="8229600" cy="4714907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86644" y="274638"/>
            <a:ext cx="1400156" cy="5940444"/>
          </a:xfrm>
        </p:spPr>
        <p:txBody>
          <a:bodyPr vert="eaVert"/>
          <a:lstStyle>
            <a:lvl1pPr algn="ctr">
              <a:defRPr>
                <a:effectLst>
                  <a:outerShdw dist="50800" dir="18900000" algn="tl" rotWithShape="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758006" cy="5940444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60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matte">
              <a:bevelT w="12700" h="12700"/>
            </a:sp3d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274320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45720" tIns="45720" rIns="45720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zh-CN" altLang="en-US" sz="4400" b="0" kern="1200" spc="50" dirty="0">
          <a:ln w="12700">
            <a:noFill/>
            <a:prstDash val="solid"/>
          </a:ln>
          <a:solidFill>
            <a:schemeClr val="accent4"/>
          </a:solidFill>
          <a:effectLst>
            <a:outerShdw blurRad="38100" dist="20320" dir="27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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4282" y="1285860"/>
            <a:ext cx="873187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zh-CN" altLang="en-US" sz="16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梭伦改革</a:t>
            </a:r>
            <a:endParaRPr lang="zh-CN" altLang="en-US" sz="16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4282" y="714356"/>
            <a:ext cx="8929718" cy="3643338"/>
          </a:xfrm>
        </p:spPr>
        <p:txBody>
          <a:bodyPr>
            <a:noAutofit/>
          </a:bodyPr>
          <a:lstStyle/>
          <a:p>
            <a:r>
              <a:rPr lang="zh-CN" altLang="en-US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一、雅典何处去</a:t>
            </a:r>
            <a:r>
              <a:rPr lang="en-US" altLang="zh-CN" sz="5400" dirty="0" smtClean="0"/>
              <a:t/>
            </a:r>
            <a:br>
              <a:rPr lang="en-US" altLang="zh-CN" sz="5400" dirty="0" smtClean="0"/>
            </a:br>
            <a:r>
              <a:rPr lang="en-US" altLang="zh-CN" sz="5400" dirty="0" smtClean="0"/>
              <a:t>            </a:t>
            </a:r>
            <a:br>
              <a:rPr lang="en-US" altLang="zh-CN" sz="5400" dirty="0" smtClean="0"/>
            </a:br>
            <a:r>
              <a:rPr lang="en-US" altLang="zh-CN" sz="5400" dirty="0" smtClean="0"/>
              <a:t>             </a:t>
            </a:r>
            <a:r>
              <a:rPr lang="en-US" altLang="zh-CN" sz="5400" dirty="0" smtClean="0"/>
              <a:t>—</a:t>
            </a:r>
            <a:r>
              <a:rPr lang="zh-CN" altLang="en-US" sz="5400" dirty="0" smtClean="0"/>
              <a:t>梭伦改革的</a:t>
            </a:r>
            <a:r>
              <a:rPr lang="zh-CN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背景</a:t>
            </a:r>
            <a:r>
              <a:rPr lang="zh-CN" altLang="en-US" sz="5400" dirty="0" smtClean="0"/>
              <a:t>  </a:t>
            </a:r>
            <a:endParaRPr lang="zh-CN" alt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一、贵族与平民、工商业奴隶主的对立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3763" y="2204864"/>
            <a:ext cx="2627784" cy="428628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雅典国家的演变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</p:txBody>
      </p:sp>
      <p:sp>
        <p:nvSpPr>
          <p:cNvPr id="4" name="左大括号 3"/>
          <p:cNvSpPr/>
          <p:nvPr/>
        </p:nvSpPr>
        <p:spPr>
          <a:xfrm>
            <a:off x="3107521" y="2285992"/>
            <a:ext cx="357190" cy="228601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496337" y="1859340"/>
            <a:ext cx="5429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公元前</a:t>
            </a:r>
            <a:r>
              <a:rPr lang="en-US" altLang="zh-CN" sz="3200" dirty="0" smtClean="0"/>
              <a:t>8</a:t>
            </a:r>
            <a:r>
              <a:rPr lang="zh-CN" altLang="en-US" sz="3200" dirty="0" smtClean="0"/>
              <a:t>世纪初，早期雅典国家的雏形，实行</a:t>
            </a:r>
            <a:r>
              <a:rPr lang="zh-CN" altLang="en-US" sz="3200" b="1" u="sng" dirty="0" smtClean="0"/>
              <a:t>王政，是以国王为首的贵族国家</a:t>
            </a:r>
            <a:endParaRPr lang="zh-CN" altLang="en-US" sz="32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464711" y="4725144"/>
            <a:ext cx="5429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公元前</a:t>
            </a:r>
            <a:r>
              <a:rPr lang="en-US" altLang="zh-CN" sz="3200" dirty="0" smtClean="0"/>
              <a:t>7</a:t>
            </a:r>
            <a:r>
              <a:rPr lang="zh-CN" altLang="en-US" sz="3200" dirty="0" smtClean="0"/>
              <a:t>世纪初，</a:t>
            </a:r>
            <a:r>
              <a:rPr lang="zh-CN" altLang="en-US" sz="3200" b="1" u="sng" dirty="0" smtClean="0">
                <a:solidFill>
                  <a:srgbClr val="FF0000"/>
                </a:solidFill>
              </a:rPr>
              <a:t>贵族共和国</a:t>
            </a:r>
            <a:endParaRPr lang="zh-CN" altLang="en-US" sz="32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6072198" y="285728"/>
            <a:ext cx="1000132" cy="642942"/>
          </a:xfrm>
          <a:prstGeom prst="ellipse">
            <a:avLst/>
          </a:prstGeom>
          <a:noFill/>
          <a:ln w="444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一、贵族与平民、工商业奴隶主的对立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214422"/>
            <a:ext cx="3500462" cy="428628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雅典国家的演变</a:t>
            </a:r>
            <a:endParaRPr lang="en-US" altLang="zh-CN" dirty="0" smtClean="0"/>
          </a:p>
          <a:p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r>
              <a:rPr lang="zh-CN" altLang="en-US" dirty="0" smtClean="0"/>
              <a:t>阶级的对立</a:t>
            </a:r>
            <a:endParaRPr lang="zh-CN" altLang="en-US" dirty="0"/>
          </a:p>
        </p:txBody>
      </p:sp>
      <p:sp>
        <p:nvSpPr>
          <p:cNvPr id="4" name="左大括号 3"/>
          <p:cNvSpPr/>
          <p:nvPr/>
        </p:nvSpPr>
        <p:spPr>
          <a:xfrm>
            <a:off x="3286116" y="857232"/>
            <a:ext cx="428628" cy="135732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714744" y="785794"/>
            <a:ext cx="5429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公元前</a:t>
            </a:r>
            <a:r>
              <a:rPr lang="en-US" altLang="zh-CN" sz="3200" dirty="0" smtClean="0"/>
              <a:t>8</a:t>
            </a:r>
            <a:r>
              <a:rPr lang="zh-CN" altLang="en-US" sz="3200" dirty="0" smtClean="0"/>
              <a:t>世纪初，</a:t>
            </a:r>
            <a:r>
              <a:rPr lang="zh-CN" altLang="en-US" sz="3200" b="1" u="sng" dirty="0" smtClean="0"/>
              <a:t>以国王为首的贵族国家</a:t>
            </a:r>
            <a:endParaRPr lang="zh-CN" altLang="en-US" sz="32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714744" y="1928802"/>
            <a:ext cx="5429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公元前</a:t>
            </a:r>
            <a:r>
              <a:rPr lang="en-US" altLang="zh-CN" sz="3200" dirty="0" smtClean="0"/>
              <a:t>7</a:t>
            </a:r>
            <a:r>
              <a:rPr lang="zh-CN" altLang="en-US" sz="3200" dirty="0" smtClean="0"/>
              <a:t>世纪初，</a:t>
            </a:r>
            <a:r>
              <a:rPr lang="zh-CN" altLang="en-US" sz="3200" b="1" u="sng" dirty="0" smtClean="0">
                <a:solidFill>
                  <a:srgbClr val="FF0000"/>
                </a:solidFill>
              </a:rPr>
              <a:t>贵族共和国</a:t>
            </a:r>
            <a:endParaRPr lang="zh-CN" altLang="en-US" sz="32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71438" y="3586186"/>
          <a:ext cx="6188308" cy="3200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62546"/>
                <a:gridCol w="3094169"/>
                <a:gridCol w="2531593"/>
              </a:tblGrid>
              <a:tr h="542929"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贵族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平民</a:t>
                      </a:r>
                      <a:endParaRPr lang="zh-CN" altLang="en-US" sz="3200" dirty="0"/>
                    </a:p>
                  </a:txBody>
                  <a:tcPr/>
                </a:tc>
              </a:tr>
              <a:tr h="145733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政治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把持国家政权</a:t>
                      </a:r>
                      <a:endParaRPr lang="en-US" altLang="zh-CN" sz="3200" dirty="0" smtClean="0"/>
                    </a:p>
                    <a:p>
                      <a:pPr algn="ctr"/>
                      <a:r>
                        <a:rPr lang="zh-CN" altLang="en-US" sz="2800" dirty="0" smtClean="0"/>
                        <a:t>（官职、制定法律）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有公民权</a:t>
                      </a:r>
                      <a:endParaRPr lang="en-US" altLang="zh-CN" sz="3200" dirty="0" smtClean="0"/>
                    </a:p>
                    <a:p>
                      <a:pPr algn="ctr"/>
                      <a:r>
                        <a:rPr lang="zh-CN" altLang="en-US" sz="3200" dirty="0" smtClean="0"/>
                        <a:t>无法真正参与国家政权</a:t>
                      </a:r>
                      <a:endParaRPr lang="zh-CN" altLang="en-US" sz="3200" dirty="0"/>
                    </a:p>
                  </a:txBody>
                  <a:tcPr/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经济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占大多数财富</a:t>
                      </a:r>
                      <a:endParaRPr lang="en-US" altLang="zh-CN" sz="3200" dirty="0" smtClean="0"/>
                    </a:p>
                    <a:p>
                      <a:pPr algn="ctr"/>
                      <a:r>
                        <a:rPr lang="zh-CN" altLang="en-US" sz="3200" dirty="0" smtClean="0"/>
                        <a:t>肆意剥削平民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贫困</a:t>
                      </a:r>
                      <a:endParaRPr lang="en-US" altLang="zh-CN" sz="3200" dirty="0" smtClean="0"/>
                    </a:p>
                    <a:p>
                      <a:pPr algn="ctr"/>
                      <a:r>
                        <a:rPr lang="zh-CN" altLang="en-US" sz="3200" dirty="0" smtClean="0"/>
                        <a:t>（六一汉）</a:t>
                      </a:r>
                      <a:endParaRPr lang="zh-CN" altLang="en-US" sz="32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0" name="直接箭头连接符 9"/>
          <p:cNvCxnSpPr/>
          <p:nvPr/>
        </p:nvCxnSpPr>
        <p:spPr>
          <a:xfrm rot="10800000" flipV="1">
            <a:off x="2285984" y="2285992"/>
            <a:ext cx="4714908" cy="121444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rot="10800000" flipV="1">
            <a:off x="5143504" y="2357430"/>
            <a:ext cx="1785950" cy="128588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6286512" y="3643290"/>
          <a:ext cx="2857488" cy="3200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</a:tblGrid>
              <a:tr h="495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工商业奴隶主</a:t>
                      </a:r>
                      <a:endParaRPr lang="zh-CN" altLang="en-US" sz="3200" dirty="0"/>
                    </a:p>
                  </a:txBody>
                  <a:tcPr/>
                </a:tc>
              </a:tr>
              <a:tr h="149260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没地位</a:t>
                      </a:r>
                      <a:endParaRPr lang="zh-CN" altLang="en-US" sz="3200" dirty="0"/>
                    </a:p>
                  </a:txBody>
                  <a:tcPr/>
                </a:tc>
              </a:tr>
              <a:tr h="11287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富裕</a:t>
                      </a:r>
                      <a:endParaRPr lang="zh-CN" alt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42984"/>
            <a:ext cx="3857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工商业奴隶主</a:t>
            </a:r>
            <a:endParaRPr lang="zh-CN" alt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2643182"/>
            <a:ext cx="1357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贵族</a:t>
            </a:r>
            <a:endParaRPr lang="zh-CN" alt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5786" y="4357694"/>
            <a:ext cx="1357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平民</a:t>
            </a:r>
            <a:endParaRPr lang="zh-CN" altLang="en-US" sz="4000" b="1" dirty="0"/>
          </a:p>
        </p:txBody>
      </p:sp>
      <p:cxnSp>
        <p:nvCxnSpPr>
          <p:cNvPr id="8" name="直接箭头连接符 7"/>
          <p:cNvCxnSpPr/>
          <p:nvPr/>
        </p:nvCxnSpPr>
        <p:spPr>
          <a:xfrm rot="5400000">
            <a:off x="1107257" y="2178835"/>
            <a:ext cx="642942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rot="5400000">
            <a:off x="1108051" y="3821115"/>
            <a:ext cx="642942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500034" y="2500306"/>
            <a:ext cx="1714512" cy="285752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左箭头标注 11"/>
          <p:cNvSpPr/>
          <p:nvPr/>
        </p:nvSpPr>
        <p:spPr>
          <a:xfrm>
            <a:off x="4214810" y="714356"/>
            <a:ext cx="2571768" cy="5357850"/>
          </a:xfrm>
          <a:prstGeom prst="leftArrowCallout">
            <a:avLst>
              <a:gd name="adj1" fmla="val 10407"/>
              <a:gd name="adj2" fmla="val 10065"/>
              <a:gd name="adj3" fmla="val 24122"/>
              <a:gd name="adj4" fmla="val 661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4800" dirty="0" smtClean="0"/>
              <a:t>阶级矛盾尖锐</a:t>
            </a:r>
            <a:endParaRPr lang="en-US" altLang="zh-CN" sz="4800" dirty="0" smtClean="0"/>
          </a:p>
          <a:p>
            <a:pPr algn="ctr"/>
            <a:r>
              <a:rPr lang="zh-CN" altLang="en-US" sz="4800" dirty="0" smtClean="0"/>
              <a:t>政局动荡不安</a:t>
            </a:r>
            <a:endParaRPr lang="zh-CN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二、解决危机的尝试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285860"/>
            <a:ext cx="8572528" cy="392909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彻底改变旧体制：基伦暴动，建立</a:t>
            </a:r>
            <a:r>
              <a:rPr lang="zh-CN" altLang="en-US" sz="3600" b="1" dirty="0" smtClean="0"/>
              <a:t>僭主</a:t>
            </a:r>
            <a:r>
              <a:rPr lang="zh-CN" altLang="en-US" dirty="0" smtClean="0"/>
              <a:t>政治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r>
              <a:rPr lang="zh-CN" altLang="en-US" dirty="0" smtClean="0"/>
              <a:t>局部改变旧体制：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德拉古法典</a:t>
            </a:r>
            <a:r>
              <a:rPr lang="en-US" altLang="zh-CN" dirty="0" smtClean="0"/>
              <a:t>》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0" y="3643314"/>
            <a:ext cx="9144000" cy="3214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zh-CN" altLang="en-US" sz="3200" dirty="0" smtClean="0"/>
              <a:t>特点：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严刑峻法</a:t>
            </a:r>
            <a:endParaRPr lang="en-US" altLang="zh-CN" sz="3200" b="1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3200" dirty="0" smtClean="0"/>
              <a:t>评价：</a:t>
            </a:r>
            <a:r>
              <a:rPr lang="en-US" altLang="zh-CN" sz="3200" dirty="0" smtClean="0"/>
              <a:t>a</a:t>
            </a:r>
            <a:r>
              <a:rPr lang="zh-CN" altLang="en-US" sz="3200" b="1" u="sng" dirty="0" smtClean="0"/>
              <a:t>第一部</a:t>
            </a:r>
            <a:r>
              <a:rPr lang="zh-CN" altLang="en-US" sz="3200" dirty="0" smtClean="0"/>
              <a:t>雅典</a:t>
            </a:r>
            <a:r>
              <a:rPr lang="zh-CN" altLang="en-US" sz="3200" b="1" u="sng" dirty="0" smtClean="0"/>
              <a:t>成文法</a:t>
            </a:r>
            <a:r>
              <a:rPr lang="zh-CN" altLang="en-US" sz="3200" dirty="0" smtClean="0"/>
              <a:t>，对抑制贵族专权有一定意义</a:t>
            </a:r>
            <a:r>
              <a:rPr lang="en-US" altLang="zh-CN" sz="3200" dirty="0" smtClean="0"/>
              <a:t>b</a:t>
            </a:r>
            <a:r>
              <a:rPr lang="zh-CN" altLang="en-US" sz="3200" dirty="0" smtClean="0"/>
              <a:t>法律成文化、公开化对雅典政治走向民主也有重要意义</a:t>
            </a:r>
            <a:r>
              <a:rPr lang="en-US" altLang="zh-CN" sz="3200" dirty="0" smtClean="0">
                <a:solidFill>
                  <a:schemeClr val="tx1"/>
                </a:solidFill>
              </a:rPr>
              <a:t>c</a:t>
            </a:r>
            <a:r>
              <a:rPr lang="zh-CN" altLang="en-US" sz="3200" b="1" u="sng" dirty="0" smtClean="0">
                <a:solidFill>
                  <a:schemeClr val="tx1"/>
                </a:solidFill>
              </a:rPr>
              <a:t>维护贵族的利益</a:t>
            </a:r>
            <a:r>
              <a:rPr lang="zh-CN" altLang="en-US" sz="3200" dirty="0" smtClean="0">
                <a:solidFill>
                  <a:schemeClr val="tx1"/>
                </a:solidFill>
              </a:rPr>
              <a:t>，不能保护平民的合法权益，不能平息雅典公民的不满，也</a:t>
            </a:r>
            <a:r>
              <a:rPr lang="zh-CN" altLang="en-US" sz="3200" b="1" u="sng" dirty="0" smtClean="0">
                <a:solidFill>
                  <a:schemeClr val="tx1"/>
                </a:solidFill>
              </a:rPr>
              <a:t>不能化解雅典社会的重重矛盾</a:t>
            </a:r>
            <a:endParaRPr lang="zh-CN" altLang="en-US" sz="3200" b="1" u="sng" dirty="0">
              <a:solidFill>
                <a:schemeClr val="tx1"/>
              </a:solidFill>
            </a:endParaRPr>
          </a:p>
        </p:txBody>
      </p:sp>
      <p:sp>
        <p:nvSpPr>
          <p:cNvPr id="5" name="乘号 4"/>
          <p:cNvSpPr/>
          <p:nvPr/>
        </p:nvSpPr>
        <p:spPr>
          <a:xfrm>
            <a:off x="3571868" y="1428736"/>
            <a:ext cx="5214974" cy="428628"/>
          </a:xfrm>
          <a:prstGeom prst="mathMultiply">
            <a:avLst/>
          </a:prstGeom>
          <a:solidFill>
            <a:srgbClr val="FF0000">
              <a:alpha val="7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</a:rPr>
              <a:t>小结：梭伦改革的背景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4768865"/>
          </a:xfrm>
        </p:spPr>
        <p:txBody>
          <a:bodyPr>
            <a:normAutofit/>
          </a:bodyPr>
          <a:lstStyle/>
          <a:p>
            <a:r>
              <a:rPr lang="zh-CN" altLang="en-US" sz="3600" b="1" dirty="0" smtClean="0"/>
              <a:t>雅典</a:t>
            </a:r>
            <a:r>
              <a:rPr lang="zh-CN" altLang="en-US" sz="3600" b="1" u="sng" dirty="0" smtClean="0"/>
              <a:t>阶级矛盾尖锐</a:t>
            </a:r>
            <a:r>
              <a:rPr lang="zh-CN" altLang="en-US" sz="3600" b="1" dirty="0" smtClean="0"/>
              <a:t>，政局动荡不安</a:t>
            </a:r>
            <a:endParaRPr lang="en-US" altLang="zh-CN" sz="3600" b="1" dirty="0" smtClean="0"/>
          </a:p>
          <a:p>
            <a:endParaRPr lang="en-US" altLang="zh-CN" sz="3600" b="1" dirty="0" smtClean="0"/>
          </a:p>
          <a:p>
            <a:r>
              <a:rPr lang="zh-CN" altLang="en-US" sz="3600" b="1" dirty="0" smtClean="0"/>
              <a:t>基伦暴动、德拉古立法失败</a:t>
            </a:r>
            <a:endParaRPr lang="en-US" altLang="zh-CN" sz="3600" b="1" dirty="0" smtClean="0"/>
          </a:p>
          <a:p>
            <a:endParaRPr lang="en-US" altLang="zh-CN" sz="3600" b="1" dirty="0" smtClean="0"/>
          </a:p>
          <a:p>
            <a:r>
              <a:rPr lang="zh-CN" altLang="en-US" sz="3600" b="1" dirty="0" smtClean="0"/>
              <a:t>外部原因：公元前</a:t>
            </a:r>
            <a:r>
              <a:rPr lang="en-US" altLang="zh-CN" sz="3600" b="1" dirty="0" smtClean="0"/>
              <a:t>600</a:t>
            </a:r>
            <a:r>
              <a:rPr lang="zh-CN" altLang="en-US" sz="3600" b="1" dirty="0" smtClean="0"/>
              <a:t>年，麦加拉乘机夺取萨拉米岛，对雅典经济以沉重打击</a:t>
            </a:r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643338"/>
          </a:xfrm>
        </p:spPr>
        <p:txBody>
          <a:bodyPr>
            <a:noAutofit/>
          </a:bodyPr>
          <a:lstStyle/>
          <a:p>
            <a:r>
              <a:rPr lang="zh-CN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二、奠定雅典民主基石的政治改革</a:t>
            </a:r>
            <a:r>
              <a:rPr lang="en-US" altLang="zh-CN" sz="5400" dirty="0" smtClean="0"/>
              <a:t/>
            </a:r>
            <a:br>
              <a:rPr lang="en-US" altLang="zh-CN" sz="5400" dirty="0" smtClean="0"/>
            </a:br>
            <a:r>
              <a:rPr lang="en-US" altLang="zh-CN" sz="5400" dirty="0" smtClean="0"/>
              <a:t>            </a:t>
            </a:r>
            <a:br>
              <a:rPr lang="en-US" altLang="zh-CN" sz="5400" dirty="0" smtClean="0"/>
            </a:br>
            <a:r>
              <a:rPr lang="en-US" altLang="zh-CN" sz="5400" dirty="0" smtClean="0"/>
              <a:t>                 ——</a:t>
            </a:r>
            <a:r>
              <a:rPr lang="zh-CN" altLang="en-US" sz="5400" dirty="0" smtClean="0"/>
              <a:t>梭伦改革的内容  </a:t>
            </a:r>
            <a:endParaRPr lang="zh-CN" alt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303455"/>
            <a:ext cx="9144000" cy="2554545"/>
          </a:xfrm>
          <a:prstGeom prst="rect">
            <a:avLst/>
          </a:prstGeom>
          <a:solidFill>
            <a:srgbClr val="99FF99">
              <a:alpha val="23000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背景：</a:t>
            </a:r>
            <a:endParaRPr lang="en-US" altLang="zh-CN" sz="3200" dirty="0" smtClean="0">
              <a:solidFill>
                <a:srgbClr val="FF0000"/>
              </a:solidFill>
            </a:endParaRPr>
          </a:p>
          <a:p>
            <a:r>
              <a:rPr lang="zh-CN" altLang="en-US" sz="3200" dirty="0" smtClean="0"/>
              <a:t>公元前</a:t>
            </a:r>
            <a:r>
              <a:rPr lang="en-US" altLang="zh-CN" sz="3200" dirty="0" smtClean="0"/>
              <a:t>600</a:t>
            </a:r>
            <a:r>
              <a:rPr lang="zh-CN" altLang="en-US" sz="3200" dirty="0" smtClean="0"/>
              <a:t>年左右，雅典政治形势异常紧张，平民暴动一触即发</a:t>
            </a:r>
            <a:endParaRPr lang="en-US" altLang="zh-CN" sz="3200" dirty="0" smtClean="0"/>
          </a:p>
          <a:p>
            <a:r>
              <a:rPr lang="zh-CN" altLang="en-US" sz="3200" dirty="0" smtClean="0"/>
              <a:t>公元前</a:t>
            </a:r>
            <a:r>
              <a:rPr lang="en-US" altLang="zh-CN" sz="3200" dirty="0" smtClean="0"/>
              <a:t>594</a:t>
            </a:r>
            <a:r>
              <a:rPr lang="zh-CN" altLang="en-US" sz="3200" dirty="0" smtClean="0"/>
              <a:t>年，索伦担任首席执政官，全权负责立法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428604"/>
            <a:ext cx="1500166" cy="1000108"/>
          </a:xfrm>
        </p:spPr>
        <p:txBody>
          <a:bodyPr>
            <a:noAutofit/>
          </a:bodyPr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</a:rPr>
              <a:t>经济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1285852" y="285728"/>
            <a:ext cx="428628" cy="142876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785918" y="0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颁布</a:t>
            </a:r>
            <a:r>
              <a:rPr lang="en-US" altLang="zh-CN" sz="3200" dirty="0" smtClean="0"/>
              <a:t>《</a:t>
            </a:r>
            <a:r>
              <a:rPr lang="zh-CN" altLang="en-US" sz="3200" dirty="0" smtClean="0"/>
              <a:t>解负令</a:t>
            </a:r>
            <a:r>
              <a:rPr lang="en-US" altLang="zh-CN" sz="3200" dirty="0" smtClean="0"/>
              <a:t>》</a:t>
            </a:r>
            <a:endParaRPr lang="zh-CN" alt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857356" y="1571612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发展工商业</a:t>
            </a:r>
            <a:endParaRPr lang="zh-CN" altLang="en-US" sz="3200" dirty="0"/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0" y="4214818"/>
            <a:ext cx="1500166" cy="1000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政治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1285820" y="3259581"/>
            <a:ext cx="428628" cy="279935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14480" y="2973854"/>
            <a:ext cx="435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雅典公民分为四个等级</a:t>
            </a:r>
            <a:endParaRPr lang="zh-CN" alt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785918" y="3571876"/>
            <a:ext cx="4786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创立四百人会议</a:t>
            </a:r>
            <a:endParaRPr lang="zh-CN" alt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1785918" y="5429264"/>
            <a:ext cx="4786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组建民众法庭（陪审法庭）</a:t>
            </a:r>
            <a:endParaRPr lang="zh-CN" alt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1785918" y="571480"/>
            <a:ext cx="7358082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取消了债务奴隶制，保护了平民的基本权益，为平民享有政治权力提供物质保障</a:t>
            </a:r>
            <a:endParaRPr lang="zh-CN" alt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071678"/>
            <a:ext cx="9144000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a</a:t>
            </a:r>
            <a:r>
              <a:rPr lang="zh-CN" altLang="en-US" sz="2800" dirty="0" smtClean="0"/>
              <a:t>促进了与雅典工商业的发展和社会经济的多元化</a:t>
            </a:r>
            <a:r>
              <a:rPr lang="en-US" altLang="zh-CN" sz="2800" dirty="0" smtClean="0"/>
              <a:t>b</a:t>
            </a:r>
            <a:r>
              <a:rPr lang="zh-CN" altLang="en-US" sz="2800" dirty="0" smtClean="0"/>
              <a:t>增强了工商业奴隶主的力量，多元化的政治格局进一步稳固</a:t>
            </a:r>
            <a:endParaRPr lang="zh-CN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072198" y="3071810"/>
            <a:ext cx="3071802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保护了贵族的利益</a:t>
            </a:r>
            <a:endParaRPr lang="zh-CN" alt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785918" y="4071942"/>
            <a:ext cx="7358082" cy="138499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使第三等级的公民获得了参政议政的机会</a:t>
            </a:r>
            <a:endParaRPr lang="en-US" altLang="zh-CN" sz="2800" dirty="0" smtClean="0"/>
          </a:p>
          <a:p>
            <a:r>
              <a:rPr lang="zh-CN" altLang="en-US" sz="2800" dirty="0" smtClean="0"/>
              <a:t>提高了公民大会的地位</a:t>
            </a:r>
            <a:endParaRPr lang="en-US" altLang="zh-CN" sz="2800" dirty="0" smtClean="0"/>
          </a:p>
          <a:p>
            <a:r>
              <a:rPr lang="zh-CN" altLang="en-US" sz="2800" dirty="0" smtClean="0"/>
              <a:t>打破了贵族对国家权力的垄断</a:t>
            </a:r>
            <a:endParaRPr lang="zh-CN" alt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785918" y="5903893"/>
            <a:ext cx="5429256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打破了贵族对法律的垄断</a:t>
            </a:r>
            <a:endParaRPr lang="en-US" altLang="zh-CN" sz="2800" dirty="0" smtClean="0"/>
          </a:p>
          <a:p>
            <a:r>
              <a:rPr lang="zh-CN" altLang="en-US" sz="2800" dirty="0" smtClean="0"/>
              <a:t>使平民获得参加国家政权的权力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3" dur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14356"/>
          </a:xfrm>
        </p:spPr>
        <p:txBody>
          <a:bodyPr>
            <a:norm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</a:rPr>
              <a:t>梭伦的遗产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——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意义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打击了氏族贵族的势力，完善了雅典政治体制，促进了雅典国家的形成</a:t>
            </a:r>
            <a:endParaRPr lang="en-US" altLang="zh-CN" dirty="0" smtClean="0"/>
          </a:p>
          <a:p>
            <a:r>
              <a:rPr lang="zh-CN" altLang="en-US" dirty="0" smtClean="0"/>
              <a:t>奠定了雅典民主政治，乃至西方民主政治的基础</a:t>
            </a:r>
            <a:endParaRPr lang="en-US" altLang="zh-CN" dirty="0" smtClean="0"/>
          </a:p>
          <a:p>
            <a:r>
              <a:rPr lang="zh-CN" altLang="en-US" dirty="0" smtClean="0"/>
              <a:t>消灭了债务奴隶制，稳定了小农经济，确保了雅典公民经济上的独立，为雅典民主政治提供了物质基础</a:t>
            </a:r>
            <a:endParaRPr lang="en-US" altLang="zh-CN" dirty="0" smtClean="0"/>
          </a:p>
          <a:p>
            <a:r>
              <a:rPr lang="zh-CN" altLang="en-US" dirty="0" smtClean="0"/>
              <a:t>促进工商业的发展，促进了工商业奴隶主阶层的崛起，巩固了贵族奴隶主、工商业奴隶主、平民三足鼎立的多元社会格局，为雅典民主政治奠定了社会基础</a:t>
            </a:r>
            <a:endParaRPr lang="en-US" altLang="zh-CN" dirty="0" smtClean="0"/>
          </a:p>
          <a:p>
            <a:r>
              <a:rPr lang="zh-CN" altLang="en-US" dirty="0" smtClean="0"/>
              <a:t>完善了雅典国家制度，为普通公民参加政治活动提供了制度保证，为雅典民主政治建立了可靠的制度保障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u=1459452205,3070453153&amp;fm=26&amp;gp=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梭伦改革的启示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必须切中时弊，顺应历史发展趋势</a:t>
            </a:r>
            <a:endParaRPr lang="en-US" altLang="zh-CN" dirty="0" smtClean="0"/>
          </a:p>
          <a:p>
            <a:r>
              <a:rPr lang="zh-CN" altLang="en-US" dirty="0" smtClean="0"/>
              <a:t>注意策略性和渐进性，对各阶层的利益要统筹兼顾</a:t>
            </a:r>
            <a:endParaRPr lang="en-US" altLang="zh-CN" dirty="0" smtClean="0"/>
          </a:p>
          <a:p>
            <a:r>
              <a:rPr lang="zh-CN" altLang="en-US" dirty="0" smtClean="0"/>
              <a:t>法制建设是实行民主政治的可靠保障</a:t>
            </a:r>
            <a:endParaRPr lang="en-US" altLang="zh-CN" dirty="0" smtClean="0"/>
          </a:p>
          <a:p>
            <a:r>
              <a:rPr lang="zh-CN" altLang="en-US" dirty="0" smtClean="0"/>
              <a:t>善于化解社会矛盾，稳定社会秩序，实现社会和谐</a:t>
            </a:r>
            <a:endParaRPr lang="en-US" altLang="zh-CN" dirty="0" smtClean="0"/>
          </a:p>
          <a:p>
            <a:r>
              <a:rPr lang="zh-CN" altLang="en-US" dirty="0" smtClean="0"/>
              <a:t>改革家应具有精英意识和平民情怀，改革要维护社会公平正义关注弱势群体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7758138" cy="1143000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局限性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4525963"/>
          </a:xfrm>
        </p:spPr>
        <p:txBody>
          <a:bodyPr/>
          <a:lstStyle/>
          <a:p>
            <a:r>
              <a:rPr lang="zh-CN" altLang="en-US" dirty="0" smtClean="0"/>
              <a:t>由于受历史条件和本身工商业奴隶主阶级立场的局限，没有满足下层平民对土地的要求，没有使他们享受平等的政治权力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r>
              <a:rPr lang="zh-CN" altLang="en-US" dirty="0" smtClean="0"/>
              <a:t>及期望改善平民的经济状况，又保护贵族的政治特权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r>
              <a:rPr lang="zh-CN" altLang="en-US" sz="3600" b="1" dirty="0" smtClean="0"/>
              <a:t>没有从根本上解决贵族与平民之间的矛盾</a:t>
            </a:r>
            <a:endParaRPr lang="en-US" altLang="zh-CN" sz="3600" b="1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凤舞九天">
  <a:themeElements>
    <a:clrScheme name="凤舞九天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凤舞九天">
      <a:majorFont>
        <a:latin typeface="Footlight MT Light"/>
        <a:ea typeface=""/>
        <a:cs typeface=""/>
        <a:font script="Jpan" typeface="ＭＳ Ｐゴシック"/>
        <a:font script="Hang" typeface="맑은 고딕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凤舞九天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atMod val="180000"/>
              </a:schemeClr>
            </a:gs>
            <a:gs pos="50000">
              <a:schemeClr val="phClr">
                <a:tint val="40000"/>
                <a:satMod val="175000"/>
              </a:schemeClr>
            </a:gs>
            <a:gs pos="100000">
              <a:schemeClr val="phClr">
                <a:tint val="65000"/>
                <a:satMod val="18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38000"/>
                <a:satMod val="150000"/>
              </a:schemeClr>
            </a:gs>
            <a:gs pos="50000">
              <a:schemeClr val="phClr">
                <a:shade val="100000"/>
                <a:satMod val="100000"/>
              </a:schemeClr>
            </a:gs>
            <a:gs pos="100000">
              <a:schemeClr val="phClr">
                <a:shade val="38000"/>
                <a:satMod val="150000"/>
              </a:schemeClr>
            </a:gs>
          </a:gsLst>
          <a:lin ang="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00000"/>
              </a:schemeClr>
            </a:gs>
            <a:gs pos="100000">
              <a:schemeClr val="phClr">
                <a:shade val="15000"/>
                <a:satMod val="300000"/>
              </a:schemeClr>
            </a:gs>
          </a:gsLst>
          <a:path path="circle">
            <a:fillToRect l="10000" t="180000" r="1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tile tx="0" ty="0" sx="50000" sy="5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Phoenix</Template>
  <TotalTime>104</TotalTime>
  <Words>654</Words>
  <Application>Microsoft Office PowerPoint</Application>
  <PresentationFormat>全屏显示(4:3)</PresentationFormat>
  <Paragraphs>84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凤舞九天</vt:lpstr>
      <vt:lpstr>PowerPoint 演示文稿</vt:lpstr>
      <vt:lpstr>一、雅典何处去                           —梭伦改革的背景  </vt:lpstr>
      <vt:lpstr>一、贵族与平民、工商业奴隶主的对立</vt:lpstr>
      <vt:lpstr>PowerPoint 演示文稿</vt:lpstr>
      <vt:lpstr>一、贵族与平民、工商业奴隶主的对立</vt:lpstr>
      <vt:lpstr>PowerPoint 演示文稿</vt:lpstr>
      <vt:lpstr>二、解决危机的尝试</vt:lpstr>
      <vt:lpstr>小结：梭伦改革的背景</vt:lpstr>
      <vt:lpstr>二、奠定雅典民主基石的政治改革                               ——梭伦改革的内容  </vt:lpstr>
      <vt:lpstr>经济</vt:lpstr>
      <vt:lpstr>梭伦的遗产——意义</vt:lpstr>
      <vt:lpstr>PowerPoint 演示文稿</vt:lpstr>
      <vt:lpstr>梭伦改革的启示</vt:lpstr>
      <vt:lpstr>局限性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hp</dc:creator>
  <cp:lastModifiedBy>User</cp:lastModifiedBy>
  <cp:revision>13</cp:revision>
  <dcterms:created xsi:type="dcterms:W3CDTF">2019-12-14T13:30:19Z</dcterms:created>
  <dcterms:modified xsi:type="dcterms:W3CDTF">2020-01-31T11:44:23Z</dcterms:modified>
</cp:coreProperties>
</file>