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08" r:id="rId4"/>
    <p:sldId id="310" r:id="rId5"/>
    <p:sldId id="309" r:id="rId6"/>
    <p:sldId id="311" r:id="rId7"/>
    <p:sldId id="331" r:id="rId8"/>
    <p:sldId id="313" r:id="rId9"/>
    <p:sldId id="328" r:id="rId10"/>
    <p:sldId id="327" r:id="rId11"/>
    <p:sldId id="326" r:id="rId12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omic Sans MS" panose="030F0702030302020204" pitchFamily="2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2A1"/>
    <a:srgbClr val="E3CEAB"/>
    <a:srgbClr val="7F7F7F"/>
    <a:srgbClr val="CD7F4C"/>
    <a:srgbClr val="ECDDCF"/>
    <a:srgbClr val="EAEEF1"/>
    <a:srgbClr val="FFFFFF"/>
    <a:srgbClr val="EEEEEE"/>
    <a:srgbClr val="EDEEEF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044"/>
        <p:guide pos="263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000250" y="1008939"/>
            <a:ext cx="5238075" cy="5048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2271713" y="1276350"/>
            <a:ext cx="4600575" cy="4305300"/>
          </a:xfrm>
          <a:prstGeom prst="rect">
            <a:avLst/>
          </a:prstGeom>
          <a:gradFill>
            <a:gsLst>
              <a:gs pos="100000">
                <a:srgbClr val="E6E7E9"/>
              </a:gs>
              <a:gs pos="0">
                <a:srgbClr val="FEFEFE"/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2412375" y="1407985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0" name="直接连接符 9"/>
          <p:cNvCxnSpPr/>
          <p:nvPr/>
        </p:nvCxnSpPr>
        <p:spPr>
          <a:xfrm>
            <a:off x="3126243" y="3509604"/>
            <a:ext cx="29860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867025" y="1576551"/>
            <a:ext cx="3409950" cy="1791637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2FA3DA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852437" y="3604761"/>
            <a:ext cx="3439127" cy="679336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12375" y="1407985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6" name="直接连接符 15"/>
          <p:cNvCxnSpPr/>
          <p:nvPr/>
        </p:nvCxnSpPr>
        <p:spPr>
          <a:xfrm>
            <a:off x="3126243" y="3509604"/>
            <a:ext cx="29860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5835387" y="4425513"/>
            <a:ext cx="121920" cy="121920"/>
          </a:xfrm>
          <a:prstGeom prst="ellipse">
            <a:avLst/>
          </a:prstGeom>
          <a:solidFill>
            <a:srgbClr val="5F408E"/>
          </a:solidFill>
          <a:ln>
            <a:solidFill>
              <a:srgbClr val="5F4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186693" y="4425513"/>
            <a:ext cx="121920" cy="121920"/>
          </a:xfrm>
          <a:prstGeom prst="ellipse">
            <a:avLst/>
          </a:prstGeom>
          <a:solidFill>
            <a:srgbClr val="5F408E"/>
          </a:solidFill>
          <a:ln>
            <a:solidFill>
              <a:srgbClr val="5F4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000250" y="1008940"/>
            <a:ext cx="5238075" cy="5048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2271713" y="1276351"/>
            <a:ext cx="4600575" cy="4305300"/>
          </a:xfrm>
          <a:prstGeom prst="rect">
            <a:avLst/>
          </a:prstGeom>
          <a:gradFill>
            <a:gsLst>
              <a:gs pos="100000">
                <a:srgbClr val="E6E7E9"/>
              </a:gs>
              <a:gs pos="0">
                <a:srgbClr val="FEFEFE"/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2412375" y="1407986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84960" y="4042988"/>
            <a:ext cx="2174081" cy="459163"/>
          </a:xfrm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867024" y="3298341"/>
            <a:ext cx="3409952" cy="54578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12375" y="1407986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6" name="直接连接符 15"/>
          <p:cNvCxnSpPr/>
          <p:nvPr/>
        </p:nvCxnSpPr>
        <p:spPr>
          <a:xfrm>
            <a:off x="3126243" y="3166705"/>
            <a:ext cx="29860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5835387" y="4196913"/>
            <a:ext cx="121920" cy="121920"/>
          </a:xfrm>
          <a:prstGeom prst="ellipse">
            <a:avLst/>
          </a:prstGeom>
          <a:solidFill>
            <a:srgbClr val="5F408E"/>
          </a:solidFill>
          <a:ln>
            <a:solidFill>
              <a:srgbClr val="5F4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86693" y="4196913"/>
            <a:ext cx="121920" cy="121920"/>
          </a:xfrm>
          <a:prstGeom prst="ellipse">
            <a:avLst/>
          </a:prstGeom>
          <a:solidFill>
            <a:srgbClr val="5F408E"/>
          </a:solidFill>
          <a:ln>
            <a:solidFill>
              <a:srgbClr val="5F4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7827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2730499"/>
            <a:ext cx="3868340" cy="3459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7827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730499"/>
            <a:ext cx="3887391" cy="3459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71713" y="1276350"/>
            <a:ext cx="4600575" cy="4305300"/>
          </a:xfrm>
          <a:prstGeom prst="rect">
            <a:avLst/>
          </a:prstGeom>
          <a:gradFill>
            <a:gsLst>
              <a:gs pos="100000">
                <a:srgbClr val="E6E7E9"/>
              </a:gs>
              <a:gs pos="0">
                <a:srgbClr val="FEFEFE"/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2412375" y="1407985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标题 1"/>
          <p:cNvSpPr>
            <a:spLocks noGrp="1"/>
          </p:cNvSpPr>
          <p:nvPr>
            <p:ph type="ctrTitle" hasCustomPrompt="1"/>
          </p:nvPr>
        </p:nvSpPr>
        <p:spPr>
          <a:xfrm>
            <a:off x="2514600" y="2436685"/>
            <a:ext cx="4114800" cy="190940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2FA3DA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12375" y="1407985"/>
            <a:ext cx="4319250" cy="4042031"/>
          </a:xfrm>
          <a:prstGeom prst="rect">
            <a:avLst/>
          </a:prstGeom>
          <a:noFill/>
          <a:ln w="19050">
            <a:solidFill>
              <a:srgbClr val="85B0D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4014391" y="733425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429500" y="365125"/>
            <a:ext cx="1085850" cy="5811838"/>
          </a:xfrm>
        </p:spPr>
        <p:txBody>
          <a:bodyPr vert="eaVer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6677025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4"/>
            <a:ext cx="78867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DDE6C-7E81-4485-BF7C-2558DA1371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DC09D-9A85-4F78-B13E-C20DF3C7FAF9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slide" Target="slide2.xml"/><Relationship Id="rId3" Type="http://schemas.openxmlformats.org/officeDocument/2006/relationships/image" Target="../media/image4.png"/><Relationship Id="rId2" Type="http://schemas.openxmlformats.org/officeDocument/2006/relationships/hyperlink" Target="file:///C:\Users\demmo\Desktop\&#21021;&#20108;%20&#65288;&#29983;&#29289;&#65306;&#40479;&#36866;&#20110;&#39134;&#34892;&#30340;&#29983;&#29702;&#29305;&#28857;&#21644;&#19982;&#20154;&#31867;&#30340;&#20851;&#31995;&#65289;&#31119;&#24030;&#24310;&#23433;&#20013;&#23398;&#65306;&#19969;&#26126;&#25935;\&#40479;&#30340;&#21452;&#37325;&#21628;&#21560;--&#24494;&#35270;&#39057;.mp4" TargetMode="Externa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5.jpeg"/><Relationship Id="rId1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1834515" y="2645093"/>
            <a:ext cx="5475288" cy="838200"/>
          </a:xfrm>
        </p:spPr>
        <p:txBody>
          <a:bodyPr anchor="b">
            <a:normAutofit fontScale="90000"/>
          </a:bodyPr>
          <a:p>
            <a:pPr defTabSz="914400">
              <a:buSzPct val="100000"/>
            </a:pPr>
            <a:r>
              <a:rPr lang="zh-CN" altLang="en-US" sz="3200" b="1" kern="1200" baseline="0">
                <a:latin typeface="Comic Sans MS" panose="030F0702030302020204" pitchFamily="2" charset="0"/>
                <a:ea typeface="宋体" panose="02010600030101010101" pitchFamily="2" charset="-122"/>
              </a:rPr>
              <a:t>鸟适于飞行的生理特点</a:t>
            </a:r>
            <a:br>
              <a:rPr lang="zh-CN" altLang="en-US" sz="3200" b="1" kern="1200" baseline="0">
                <a:latin typeface="Comic Sans MS" panose="030F0702030302020204" pitchFamily="2" charset="0"/>
                <a:ea typeface="宋体" panose="02010600030101010101" pitchFamily="2" charset="-122"/>
              </a:rPr>
            </a:br>
            <a:r>
              <a:rPr lang="zh-CN" altLang="en-US" sz="3200" b="1" kern="1200" baseline="0">
                <a:latin typeface="Comic Sans MS" panose="030F0702030302020204" pitchFamily="2" charset="0"/>
                <a:ea typeface="宋体" panose="02010600030101010101" pitchFamily="2" charset="-122"/>
              </a:rPr>
              <a:t>和与人类的关系</a:t>
            </a:r>
            <a:endParaRPr lang="zh-CN" altLang="en-US" sz="3200" b="1" kern="1200" baseline="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4099" name="矩形 4098"/>
          <p:cNvSpPr>
            <a:spLocks noGrp="1"/>
          </p:cNvSpPr>
          <p:nvPr/>
        </p:nvSpPr>
        <p:spPr>
          <a:xfrm>
            <a:off x="1333183" y="3585210"/>
            <a:ext cx="5475287" cy="838200"/>
          </a:xfrm>
          <a:prstGeom prst="rect">
            <a:avLst/>
          </a:prstGeom>
          <a:noFill/>
          <a:ln w="9525">
            <a:noFill/>
          </a:ln>
          <a:effectLst>
            <a:outerShdw dist="45791" dir="2021404" algn="ctr" rotWithShape="0">
              <a:schemeClr val="bg2"/>
            </a:outerShdw>
          </a:effectLst>
        </p:spPr>
        <p:txBody>
          <a:bodyPr vert="horz" wrap="square" anchor="b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mic Sans MS" panose="030F0702030302020204" pitchFamily="2" charset="0"/>
                <a:ea typeface="宋体" panose="02010600030101010101" pitchFamily="2" charset="-122"/>
              </a:defRPr>
            </a:lvl1pPr>
          </a:lstStyle>
          <a:p>
            <a:pPr lvl="0" algn="r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福州延安中学  丁明敏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鸽子图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1145" y="958850"/>
            <a:ext cx="4809490" cy="38569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69585" y="1461135"/>
            <a:ext cx="32283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/>
              <a:t>鸟类飞行时的巨大能量从哪里来？</a:t>
            </a:r>
            <a:endParaRPr lang="zh-CN" altLang="en-US" sz="2400"/>
          </a:p>
          <a:p>
            <a:pPr>
              <a:buFont typeface="Arial" panose="020B0604020202020204" pitchFamily="34" charset="0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/>
              <a:t>食物中的能量需要哪些系统的配合才能释放出来？</a:t>
            </a:r>
            <a:endParaRPr lang="zh-CN" altLang="en-US" sz="2400"/>
          </a:p>
        </p:txBody>
      </p:sp>
      <p:grpSp>
        <p:nvGrpSpPr>
          <p:cNvPr id="19" name="组合 18"/>
          <p:cNvGrpSpPr/>
          <p:nvPr/>
        </p:nvGrpSpPr>
        <p:grpSpPr>
          <a:xfrm>
            <a:off x="131445" y="4880610"/>
            <a:ext cx="2609850" cy="1341755"/>
            <a:chOff x="837" y="7794"/>
            <a:chExt cx="4110" cy="2137"/>
          </a:xfrm>
        </p:grpSpPr>
        <p:sp>
          <p:nvSpPr>
            <p:cNvPr id="11" name="爆炸形 2 10"/>
            <p:cNvSpPr/>
            <p:nvPr/>
          </p:nvSpPr>
          <p:spPr>
            <a:xfrm>
              <a:off x="837" y="7794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1060000">
              <a:off x="1419" y="8451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2" action="ppaction://hlinksldjump"/>
                </a:rPr>
                <a:t>消化系统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rot="480000">
            <a:off x="2646680" y="5055870"/>
            <a:ext cx="2609850" cy="1341755"/>
            <a:chOff x="837" y="7794"/>
            <a:chExt cx="4110" cy="2137"/>
          </a:xfrm>
        </p:grpSpPr>
        <p:sp>
          <p:nvSpPr>
            <p:cNvPr id="21" name="爆炸形 2 20"/>
            <p:cNvSpPr/>
            <p:nvPr/>
          </p:nvSpPr>
          <p:spPr>
            <a:xfrm>
              <a:off x="837" y="7794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 rot="21060000">
              <a:off x="1419" y="8451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3" action="ppaction://hlinksldjump"/>
                </a:rPr>
                <a:t>呼吸系统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579360" y="5292725"/>
            <a:ext cx="1870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accent5"/>
                </a:solidFill>
                <a:hlinkClick r:id="rId4" action="ppaction://hlinksldjump"/>
              </a:rPr>
              <a:t>......</a:t>
            </a:r>
            <a:endParaRPr lang="en-US" altLang="zh-CN" sz="2800" b="1">
              <a:solidFill>
                <a:schemeClr val="accent5"/>
              </a:solidFill>
            </a:endParaRPr>
          </a:p>
        </p:txBody>
      </p:sp>
      <p:sp>
        <p:nvSpPr>
          <p:cNvPr id="6147" name="文本框 6146"/>
          <p:cNvSpPr txBox="1"/>
          <p:nvPr/>
        </p:nvSpPr>
        <p:spPr>
          <a:xfrm>
            <a:off x="131128" y="221933"/>
            <a:ext cx="50596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一、鸟适于飞行的生理特点</a:t>
            </a:r>
            <a:endParaRPr lang="zh-CN" altLang="en-US" sz="3200" dirty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200000">
            <a:off x="5241925" y="5055235"/>
            <a:ext cx="2609850" cy="1341755"/>
            <a:chOff x="837" y="7794"/>
            <a:chExt cx="4110" cy="2137"/>
          </a:xfrm>
        </p:grpSpPr>
        <p:sp>
          <p:nvSpPr>
            <p:cNvPr id="3" name="爆炸形 2 2"/>
            <p:cNvSpPr/>
            <p:nvPr/>
          </p:nvSpPr>
          <p:spPr>
            <a:xfrm>
              <a:off x="837" y="7794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 rot="21060000">
              <a:off x="1419" y="8451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5" action="ppaction://hlinksldjump"/>
                </a:rPr>
                <a:t>循环系统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  <p:bldP spid="61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图片 7169" descr="office6\wpsassist\cache\A000220150318J41PPI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0162" y="-314325"/>
            <a:ext cx="9031287" cy="7329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文本框 7170"/>
          <p:cNvSpPr txBox="1"/>
          <p:nvPr/>
        </p:nvSpPr>
        <p:spPr>
          <a:xfrm>
            <a:off x="2133600" y="1418273"/>
            <a:ext cx="4704080" cy="645160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t">
            <a:spAutoFit/>
          </a:bodyPr>
          <a:p>
            <a:r>
              <a:rPr lang="en-US" altLang="zh-CN" sz="36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“</a:t>
            </a:r>
            <a:r>
              <a:rPr lang="zh-CN" altLang="en-US" sz="36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鸟的双重呼吸</a:t>
            </a:r>
            <a:r>
              <a:rPr lang="en-US" altLang="zh-CN" sz="36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”</a:t>
            </a:r>
            <a:r>
              <a:rPr lang="zh-CN" altLang="en-US" sz="36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微课堂</a:t>
            </a:r>
            <a:endParaRPr lang="zh-CN" altLang="en-US" sz="3600" dirty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pic>
        <p:nvPicPr>
          <p:cNvPr id="7172" name="图片 7171" descr="office6\wpsassist\cache\A000220150322I09PPIC">
            <a:hlinkClick r:id="rId2" action="ppaction://program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0" y="2276475"/>
            <a:ext cx="3048000" cy="3543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 rot="480000">
            <a:off x="5787390" y="4864100"/>
            <a:ext cx="2609850" cy="1341755"/>
            <a:chOff x="837" y="7794"/>
            <a:chExt cx="4110" cy="2137"/>
          </a:xfrm>
        </p:grpSpPr>
        <p:sp>
          <p:nvSpPr>
            <p:cNvPr id="3" name="爆炸形 2 2"/>
            <p:cNvSpPr/>
            <p:nvPr/>
          </p:nvSpPr>
          <p:spPr>
            <a:xfrm>
              <a:off x="837" y="7794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 rot="21060000">
              <a:off x="1419" y="8451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4" action="ppaction://hlinksldjump"/>
                </a:rPr>
                <a:t>呼吸系统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ldLvl="0"/>
      <p:bldP spid="7171" grpId="1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6102985" y="5247991"/>
            <a:ext cx="2609850" cy="1341755"/>
            <a:chOff x="837" y="8101"/>
            <a:chExt cx="4110" cy="2137"/>
          </a:xfrm>
        </p:grpSpPr>
        <p:sp>
          <p:nvSpPr>
            <p:cNvPr id="11" name="爆炸形 2 10"/>
            <p:cNvSpPr/>
            <p:nvPr/>
          </p:nvSpPr>
          <p:spPr>
            <a:xfrm>
              <a:off x="837" y="8101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1060000">
              <a:off x="1419" y="8660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1" action="ppaction://hlinksldjump"/>
                </a:rPr>
                <a:t>消化系统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13130" y="732155"/>
            <a:ext cx="63049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资料</a:t>
            </a:r>
            <a:r>
              <a:rPr lang="en-US" altLang="zh-CN"/>
              <a:t>1</a:t>
            </a:r>
            <a:r>
              <a:rPr lang="zh-CN" altLang="en-US"/>
              <a:t>：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雀形类的鸟一天所吃的食物，相当于自身体重10%</a:t>
            </a:r>
            <a:r>
              <a:rPr lang="en-US" altLang="zh-CN"/>
              <a:t>~</a:t>
            </a:r>
            <a:r>
              <a:rPr lang="zh-CN" altLang="en-US"/>
              <a:t>30%。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蜂鸟所吃的蜜浆，约等于它体重的2倍。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体重为1500g的雀鹰，能一昼夜吃掉800</a:t>
            </a:r>
            <a:r>
              <a:rPr lang="en-US" altLang="zh-CN"/>
              <a:t>~</a:t>
            </a:r>
            <a:r>
              <a:rPr lang="zh-CN" altLang="en-US"/>
              <a:t>1000g的肉。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48690" y="2376170"/>
            <a:ext cx="76009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根据资料</a:t>
            </a:r>
            <a:r>
              <a:rPr lang="en-US" altLang="zh-CN"/>
              <a:t>1</a:t>
            </a:r>
            <a:r>
              <a:rPr lang="zh-CN" altLang="en-US"/>
              <a:t>分析，鸟类的食量和消化能力如何？这与鸟类飞行有什么关系？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14730" y="3050540"/>
            <a:ext cx="630491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资料</a:t>
            </a:r>
            <a:r>
              <a:rPr lang="en-US" altLang="zh-CN"/>
              <a:t>2</a:t>
            </a:r>
            <a:r>
              <a:rPr lang="zh-CN" altLang="en-US"/>
              <a:t>：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雀形类的鸟所吃的谷物、果实或昆虫，经消化吸收后形成的残渣，1.5h后随粪便排出。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绿头鸭吃进的食物，经过消化后形成的残渣，0.5h后后随粪便排出。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14730" y="4879975"/>
            <a:ext cx="8094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ym typeface="+mn-ea"/>
              </a:rPr>
              <a:t>根据资料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分析，鸟类的食物残渣排出的速度如何？这与鸟类飞行有什么关系？</a:t>
            </a:r>
            <a:endParaRPr lang="zh-CN" altLang="en-US"/>
          </a:p>
        </p:txBody>
      </p:sp>
      <p:pic>
        <p:nvPicPr>
          <p:cNvPr id="7178" name="Picture 13" descr="pic_37267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4585" y="-72390"/>
            <a:ext cx="3032760" cy="215011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13130" y="732155"/>
            <a:ext cx="63049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资料</a:t>
            </a:r>
            <a:r>
              <a:rPr lang="en-US" altLang="zh-CN"/>
              <a:t>3</a:t>
            </a:r>
            <a:r>
              <a:rPr lang="zh-CN" altLang="en-US"/>
              <a:t>：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62050" y="4690745"/>
            <a:ext cx="63258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观察家鸽的喙，有什么特点？这与鸟类飞行有什么关系？</a:t>
            </a:r>
            <a:endParaRPr lang="zh-CN" altLang="en-US">
              <a:sym typeface="+mn-ea"/>
            </a:endParaRPr>
          </a:p>
        </p:txBody>
      </p:sp>
      <p:pic>
        <p:nvPicPr>
          <p:cNvPr id="3" name="图片 2" descr="鸟类消化系统（鸽子）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6945" y="1363345"/>
            <a:ext cx="3759200" cy="2910840"/>
          </a:xfrm>
          <a:prstGeom prst="rect">
            <a:avLst/>
          </a:prstGeom>
        </p:spPr>
      </p:pic>
      <p:pic>
        <p:nvPicPr>
          <p:cNvPr id="4" name="图片 3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1363345"/>
            <a:ext cx="3472180" cy="291084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102985" y="5247991"/>
            <a:ext cx="2609850" cy="1341755"/>
            <a:chOff x="837" y="8101"/>
            <a:chExt cx="4110" cy="2137"/>
          </a:xfrm>
        </p:grpSpPr>
        <p:sp>
          <p:nvSpPr>
            <p:cNvPr id="11" name="爆炸形 2 10"/>
            <p:cNvSpPr/>
            <p:nvPr/>
          </p:nvSpPr>
          <p:spPr>
            <a:xfrm>
              <a:off x="837" y="8101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21060000">
              <a:off x="1419" y="8660"/>
              <a:ext cx="2946" cy="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3" action="ppaction://hlinksldjump"/>
                </a:rPr>
                <a:t>消化系统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162050" y="5455920"/>
            <a:ext cx="476377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鸟类又是通过什么器官来弥补此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缺陷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的？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 rot="21180000">
            <a:off x="5189220" y="4792980"/>
            <a:ext cx="2609850" cy="1356995"/>
            <a:chOff x="6843" y="8220"/>
            <a:chExt cx="4110" cy="2137"/>
          </a:xfrm>
        </p:grpSpPr>
        <p:sp>
          <p:nvSpPr>
            <p:cNvPr id="16" name="爆炸形 2 15"/>
            <p:cNvSpPr/>
            <p:nvPr/>
          </p:nvSpPr>
          <p:spPr>
            <a:xfrm rot="1920000">
              <a:off x="6843" y="8220"/>
              <a:ext cx="4110" cy="2137"/>
            </a:xfrm>
            <a:prstGeom prst="irregularSeal2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/>
            </a:p>
          </p:txBody>
        </p:sp>
        <p:sp>
          <p:nvSpPr>
            <p:cNvPr id="17" name="文本框 16"/>
            <p:cNvSpPr txBox="1"/>
            <p:nvPr/>
          </p:nvSpPr>
          <p:spPr>
            <a:xfrm rot="720000">
              <a:off x="7245" y="8851"/>
              <a:ext cx="294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chemeClr val="accent5"/>
                  </a:solidFill>
                  <a:hlinkClick r:id="rId1" action="ppaction://hlinksldjump"/>
                </a:rPr>
                <a:t>循环系统</a:t>
              </a:r>
              <a:endParaRPr lang="zh-CN" altLang="en-US" sz="2800" b="1">
                <a:solidFill>
                  <a:schemeClr val="accent5"/>
                </a:solidFill>
              </a:endParaRPr>
            </a:p>
          </p:txBody>
        </p:sp>
      </p:grpSp>
      <p:graphicFrame>
        <p:nvGraphicFramePr>
          <p:cNvPr id="2" name="表格 1"/>
          <p:cNvGraphicFramePr/>
          <p:nvPr/>
        </p:nvGraphicFramePr>
        <p:xfrm>
          <a:off x="715010" y="818515"/>
          <a:ext cx="7248525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045"/>
                <a:gridCol w="3075305"/>
                <a:gridCol w="2416175"/>
              </a:tblGrid>
              <a:tr h="5111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心 脏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占体重的百分比（%）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心搏次数/min</a:t>
                      </a:r>
                      <a:endParaRPr lang="zh-CN" altLang="en-US" sz="20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人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0.42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72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鸽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1.71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135--244</a:t>
                      </a:r>
                      <a:endParaRPr lang="zh-CN" altLang="en-US" sz="2000"/>
                    </a:p>
                  </a:txBody>
                  <a:tcPr/>
                </a:tc>
              </a:tr>
              <a:tr h="4673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金丝雀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1.68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514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</a:tr>
              <a:tr h="466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蜂鸟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2.37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615</a:t>
                      </a:r>
                      <a:endParaRPr lang="zh-CN" altLang="en-US" sz="20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066800" y="3937000"/>
            <a:ext cx="4983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鸟类的心脏有什么特点？这对飞行有什么意义？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0760" y="509270"/>
            <a:ext cx="4323080" cy="35413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58875" y="4892040"/>
            <a:ext cx="68262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ym typeface="+mn-ea"/>
              </a:rPr>
              <a:t>鸟类还有什么生理特点与它的飞行生活相适应？</a:t>
            </a:r>
            <a:endParaRPr lang="zh-CN" altLang="en-US" sz="24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86130" y="2708275"/>
            <a:ext cx="67856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有机物</a:t>
            </a:r>
            <a:r>
              <a:rPr lang="en-US" altLang="zh-CN" sz="3600"/>
              <a:t>+</a:t>
            </a:r>
            <a:r>
              <a:rPr lang="zh-CN" altLang="en-US" sz="3600"/>
              <a:t>氧气</a:t>
            </a:r>
            <a:r>
              <a:rPr lang="en-US" altLang="zh-CN" sz="3600">
                <a:latin typeface="Arial" panose="020B0604020202020204" pitchFamily="34" charset="0"/>
              </a:rPr>
              <a:t>→</a:t>
            </a:r>
            <a:r>
              <a:rPr lang="zh-CN" altLang="en-US" sz="3600"/>
              <a:t>水</a:t>
            </a:r>
            <a:r>
              <a:rPr lang="en-US" altLang="zh-CN" sz="3600"/>
              <a:t>+</a:t>
            </a:r>
            <a:r>
              <a:rPr lang="zh-CN" altLang="en-US" sz="3600"/>
              <a:t>二氧化碳</a:t>
            </a:r>
            <a:r>
              <a:rPr lang="en-US" altLang="zh-CN" sz="3600"/>
              <a:t>+</a:t>
            </a:r>
            <a:r>
              <a:rPr lang="zh-CN" altLang="en-US" sz="3600"/>
              <a:t>能量</a:t>
            </a:r>
            <a:endParaRPr lang="zh-CN" altLang="en-US" sz="3600"/>
          </a:p>
        </p:txBody>
      </p:sp>
      <p:sp>
        <p:nvSpPr>
          <p:cNvPr id="3" name="圆角矩形标注 2"/>
          <p:cNvSpPr/>
          <p:nvPr/>
        </p:nvSpPr>
        <p:spPr>
          <a:xfrm>
            <a:off x="702310" y="1796415"/>
            <a:ext cx="1584325" cy="791845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FF0000"/>
                </a:solidFill>
              </a:rPr>
              <a:t>消化系统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2541270" y="1848485"/>
            <a:ext cx="1584325" cy="791845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FF0000"/>
                </a:solidFill>
              </a:rPr>
              <a:t>呼吸系统</a:t>
            </a:r>
            <a:endParaRPr lang="zh-CN" altLang="en-US" sz="2400">
              <a:solidFill>
                <a:srgbClr val="FF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1615" y="467995"/>
            <a:ext cx="2029460" cy="1245870"/>
            <a:chOff x="2349" y="737"/>
            <a:chExt cx="3196" cy="1962"/>
          </a:xfrm>
        </p:grpSpPr>
        <p:sp>
          <p:nvSpPr>
            <p:cNvPr id="5" name="右大括号 4"/>
            <p:cNvSpPr/>
            <p:nvPr/>
          </p:nvSpPr>
          <p:spPr>
            <a:xfrm rot="16200000">
              <a:off x="3527" y="1013"/>
              <a:ext cx="509" cy="2865"/>
            </a:xfrm>
            <a:prstGeom prst="rightBrace">
              <a:avLst>
                <a:gd name="adj1" fmla="val 8333"/>
                <a:gd name="adj2" fmla="val 5050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圆角矩形标注 5"/>
            <p:cNvSpPr/>
            <p:nvPr/>
          </p:nvSpPr>
          <p:spPr>
            <a:xfrm>
              <a:off x="3051" y="737"/>
              <a:ext cx="2495" cy="1247"/>
            </a:xfrm>
            <a:prstGeom prst="wedgeRoundRectCallou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solidFill>
                    <a:srgbClr val="FF0000"/>
                  </a:solidFill>
                </a:rPr>
                <a:t>循环系统</a:t>
              </a:r>
              <a:endParaRPr lang="zh-CN" altLang="en-US" sz="2400">
                <a:solidFill>
                  <a:srgbClr val="FF0000"/>
                </a:solidFill>
              </a:endParaRPr>
            </a:p>
          </p:txBody>
        </p:sp>
      </p:grpSp>
      <p:sp>
        <p:nvSpPr>
          <p:cNvPr id="7" name="右箭头 6"/>
          <p:cNvSpPr/>
          <p:nvPr/>
        </p:nvSpPr>
        <p:spPr>
          <a:xfrm>
            <a:off x="3952875" y="1138555"/>
            <a:ext cx="935990" cy="575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流程图: 可选过程 8"/>
          <p:cNvSpPr/>
          <p:nvPr/>
        </p:nvSpPr>
        <p:spPr>
          <a:xfrm>
            <a:off x="5080000" y="1115695"/>
            <a:ext cx="3590925" cy="680720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accent1"/>
                </a:solidFill>
                <a:sym typeface="+mn-ea"/>
              </a:rPr>
              <a:t>鸟的体温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高</a:t>
            </a:r>
            <a:r>
              <a:rPr lang="zh-CN" altLang="en-US" sz="2800">
                <a:solidFill>
                  <a:schemeClr val="accent1"/>
                </a:solidFill>
                <a:sym typeface="+mn-ea"/>
              </a:rPr>
              <a:t>而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恒定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4330" y="4128135"/>
            <a:ext cx="79482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体温不会随着环境的变化而改变的动物，称为</a:t>
            </a:r>
            <a:r>
              <a:rPr lang="zh-CN" altLang="en-US" b="1">
                <a:solidFill>
                  <a:srgbClr val="FF0000"/>
                </a:solidFill>
              </a:rPr>
              <a:t>恒温动物</a:t>
            </a:r>
            <a:r>
              <a:rPr lang="zh-CN" altLang="en-US"/>
              <a:t>。如：鸟类和哺乳类。</a:t>
            </a:r>
            <a:endParaRPr lang="zh-CN" altLang="en-US"/>
          </a:p>
          <a:p>
            <a:r>
              <a:rPr lang="zh-CN" altLang="en-US"/>
              <a:t> 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4330" y="4773295"/>
            <a:ext cx="84175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ym typeface="+mn-ea"/>
              </a:rPr>
              <a:t>体温随环境的变化而改变的动物，称为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变温动物</a:t>
            </a:r>
            <a:r>
              <a:rPr lang="zh-CN" altLang="en-US">
                <a:sym typeface="+mn-ea"/>
              </a:rPr>
              <a:t>。如：鱼类、两栖类、爬行类等。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 animBg="1"/>
      <p:bldP spid="9" grpId="0" animBg="1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7" name="文本框 6146"/>
          <p:cNvSpPr txBox="1"/>
          <p:nvPr/>
        </p:nvSpPr>
        <p:spPr>
          <a:xfrm>
            <a:off x="131128" y="420688"/>
            <a:ext cx="46532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黑体" panose="02010609060101010101" pitchFamily="2" charset="-122"/>
              </a:rPr>
              <a:t>二、鸟与人类生活的关系</a:t>
            </a:r>
            <a:endParaRPr lang="zh-CN" altLang="en-US" sz="3200" dirty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660" y="1337310"/>
            <a:ext cx="3632200" cy="2440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375" y="4102100"/>
            <a:ext cx="3740150" cy="2490470"/>
          </a:xfrm>
          <a:prstGeom prst="rect">
            <a:avLst/>
          </a:prstGeom>
        </p:spPr>
      </p:pic>
      <p:pic>
        <p:nvPicPr>
          <p:cNvPr id="4" name="图片 3" descr="孔雀开屏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270" y="1200785"/>
            <a:ext cx="3627120" cy="28079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ctrTitle"/>
          </p:nvPr>
        </p:nvSpPr>
        <p:spPr>
          <a:xfrm>
            <a:off x="2732405" y="1854200"/>
            <a:ext cx="3714115" cy="1791335"/>
          </a:xfrm>
        </p:spPr>
        <p:txBody>
          <a:bodyPr/>
          <a:p>
            <a:r>
              <a:rPr lang="en-US" altLang="zh-CN" sz="5400"/>
              <a:t>Thank you</a:t>
            </a:r>
            <a:r>
              <a:rPr lang="zh-CN" altLang="en-US" sz="5400"/>
              <a:t>！</a:t>
            </a:r>
            <a:endParaRPr lang="zh-CN" altLang="en-US" sz="5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basetag"/>
  <p:tag name="KSO_WM_TEMPLATE_INDEX" val="20164651"/>
</p:tagLst>
</file>

<file path=ppt/tags/tag2.xml><?xml version="1.0" encoding="utf-8"?>
<p:tagLst xmlns:p="http://schemas.openxmlformats.org/presentationml/2006/main">
  <p:tag name="KSO_WM_TAG_VERSION" val="1.0"/>
  <p:tag name="KSO_WM_TEMPLATE_CATEGORY" val="basetag"/>
  <p:tag name="KSO_WM_TEMPLATE_INDEX" val="20164651"/>
</p:tagLst>
</file>

<file path=ppt/tags/tag3.xml><?xml version="1.0" encoding="utf-8"?>
<p:tagLst xmlns:p="http://schemas.openxmlformats.org/presentationml/2006/main">
  <p:tag name="KSO_WM_TEMPLATE_CATEGORY" val="basetag"/>
  <p:tag name="KSO_WM_TEMPLATE_INDEX" val="20163783"/>
  <p:tag name="KSO_WM_TAG_VERSION" val="1.0"/>
  <p:tag name="KSO_WM_TEMPLATE_THUMBS_INDEX" val="1、2、5、6、7、8、9、15、18、20、23、28"/>
  <p:tag name="KSO_WM_BEAUTIFY_FLAG" val="#wm#"/>
</p:tagLst>
</file>

<file path=ppt/tags/tag4.xml><?xml version="1.0" encoding="utf-8"?>
<p:tagLst xmlns:p="http://schemas.openxmlformats.org/presentationml/2006/main">
  <p:tag name="KSO_WM_TEMPLATE_CATEGORY" val="basetag"/>
  <p:tag name="KSO_WM_TEMPLATE_INDEX" val="20163783"/>
  <p:tag name="KSO_WM_TAG_VERSION" val="1.0"/>
  <p:tag name="KSO_WM_TEMPLATE_THUMBS_INDEX" val="1、2、5、6、7、8、9、15、18、20、23、28"/>
  <p:tag name="KSO_WM_BEAUTIFY_FLAG" val="#wm#"/>
</p:tagLst>
</file>

<file path=ppt/tags/tag5.xml><?xml version="1.0" encoding="utf-8"?>
<p:tagLst xmlns:p="http://schemas.openxmlformats.org/presentationml/2006/main">
  <p:tag name="KSO_WM_TEMPLATE_CATEGORY" val="basetag"/>
  <p:tag name="KSO_WM_TEMPLATE_INDEX" val="20164651"/>
</p:tagLst>
</file>

<file path=ppt/tags/tag6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7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8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9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10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11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12.xml><?xml version="1.0" encoding="utf-8"?>
<p:tagLst xmlns:p="http://schemas.openxmlformats.org/presentationml/2006/main">
  <p:tag name="KSO_WM_BEAUTIFY_FLAG" val="#wm#"/>
  <p:tag name="KSO_WM_TEMPLATE_CATEGORY" val="basetag"/>
  <p:tag name="KSO_WM_TEMPLATE_INDEX" val="20164651"/>
</p:tagLst>
</file>

<file path=ppt/tags/tag13.xml><?xml version="1.0" encoding="utf-8"?>
<p:tagLst xmlns:p="http://schemas.openxmlformats.org/presentationml/2006/main">
  <p:tag name="KSO_WM_TEMPLATE_CATEGORY" val="basetag"/>
  <p:tag name="KSO_WM_TEMPLATE_INDEX" val="20164651"/>
</p:tagLst>
</file>

<file path=ppt/theme/theme1.xml><?xml version="1.0" encoding="utf-8"?>
<a:theme xmlns:a="http://schemas.openxmlformats.org/drawingml/2006/main" name="basetag20163783_docer826152.唯美羽毛毕业答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0</TotalTime>
  <Words>626</Words>
  <Application>WPS 演示</Application>
  <PresentationFormat>在屏幕上显示</PresentationFormat>
  <Paragraphs>105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Comic Sans MS</vt:lpstr>
      <vt:lpstr>Times New Roman</vt:lpstr>
      <vt:lpstr>黑体</vt:lpstr>
      <vt:lpstr>微软雅黑</vt:lpstr>
      <vt:lpstr>Arial Unicode MS</vt:lpstr>
      <vt:lpstr>Calibri</vt:lpstr>
      <vt:lpstr>basetag20163783_docer826152.唯美羽毛毕业答辩</vt:lpstr>
      <vt:lpstr>鸟适于飞行的生理特点 和与人类的关系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you！</vt:lpstr>
    </vt:vector>
  </TitlesOfParts>
  <Company>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开花和结果—杏子</dc:title>
  <dc:creator>panzhijian</dc:creator>
  <cp:lastModifiedBy>demmo</cp:lastModifiedBy>
  <cp:revision>22</cp:revision>
  <dcterms:created xsi:type="dcterms:W3CDTF">2004-07-13T07:28:00Z</dcterms:created>
  <dcterms:modified xsi:type="dcterms:W3CDTF">2017-10-30T22:53:30Z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2052-10.1.0.6875</vt:lpwstr>
  </property>
</Properties>
</file>